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9" r:id="rId5"/>
    <p:sldId id="288" r:id="rId6"/>
    <p:sldId id="316" r:id="rId7"/>
    <p:sldId id="320" r:id="rId8"/>
    <p:sldId id="310" r:id="rId9"/>
    <p:sldId id="260" r:id="rId10"/>
    <p:sldId id="322" r:id="rId11"/>
    <p:sldId id="324" r:id="rId12"/>
    <p:sldId id="325" r:id="rId13"/>
    <p:sldId id="323" r:id="rId14"/>
    <p:sldId id="326" r:id="rId15"/>
    <p:sldId id="327" r:id="rId16"/>
    <p:sldId id="328" r:id="rId17"/>
    <p:sldId id="329" r:id="rId18"/>
    <p:sldId id="317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48C"/>
    <a:srgbClr val="F7EDE9"/>
    <a:srgbClr val="C59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24" autoAdjust="0"/>
  </p:normalViewPr>
  <p:slideViewPr>
    <p:cSldViewPr snapToGrid="0">
      <p:cViewPr varScale="1">
        <p:scale>
          <a:sx n="86" d="100"/>
          <a:sy n="86" d="100"/>
        </p:scale>
        <p:origin x="90" y="678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05F5A-443F-4B4D-B005-C7CA4214EBD3}" type="doc">
      <dgm:prSet loTypeId="urn:microsoft.com/office/officeart/2009/3/layout/StepUp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DF4D21-3B95-4055-AAC5-CAC4A1A8B554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Region classification  data</a:t>
          </a:r>
          <a:endParaRPr lang="zh-CN" altLang="en-US" dirty="0"/>
        </a:p>
      </dgm:t>
    </dgm:pt>
    <dgm:pt modelId="{74BD627A-6A05-4589-94AF-1B4B74592D0E}" type="parTrans" cxnId="{DCE078A0-873F-442A-868B-BF7412AF3124}">
      <dgm:prSet/>
      <dgm:spPr/>
      <dgm:t>
        <a:bodyPr/>
        <a:lstStyle/>
        <a:p>
          <a:endParaRPr lang="zh-CN" altLang="en-US"/>
        </a:p>
      </dgm:t>
    </dgm:pt>
    <dgm:pt modelId="{447E7C1C-82CC-46CA-9BB6-A20F30D2E614}" type="sibTrans" cxnId="{DCE078A0-873F-442A-868B-BF7412AF3124}">
      <dgm:prSet/>
      <dgm:spPr/>
      <dgm:t>
        <a:bodyPr/>
        <a:lstStyle/>
        <a:p>
          <a:endParaRPr lang="zh-CN" altLang="en-US"/>
        </a:p>
      </dgm:t>
    </dgm:pt>
    <dgm:pt modelId="{4B0B8CE4-E98C-480A-A85F-43CA5F326839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Data Acquisition</a:t>
          </a:r>
          <a:endParaRPr lang="zh-CN" altLang="en-US" dirty="0"/>
        </a:p>
      </dgm:t>
    </dgm:pt>
    <dgm:pt modelId="{A02EA2E3-DFFE-44DD-82B9-7362FE605DFB}" type="parTrans" cxnId="{C71F1EEF-F282-4063-B232-7B5AECFB7FB4}">
      <dgm:prSet/>
      <dgm:spPr/>
      <dgm:t>
        <a:bodyPr/>
        <a:lstStyle/>
        <a:p>
          <a:endParaRPr lang="zh-CN" altLang="en-US"/>
        </a:p>
      </dgm:t>
    </dgm:pt>
    <dgm:pt modelId="{8CB1855B-D02E-4E03-809C-940CBE697BC2}" type="sibTrans" cxnId="{C71F1EEF-F282-4063-B232-7B5AECFB7FB4}">
      <dgm:prSet/>
      <dgm:spPr/>
      <dgm:t>
        <a:bodyPr/>
        <a:lstStyle/>
        <a:p>
          <a:endParaRPr lang="zh-CN" altLang="en-US"/>
        </a:p>
      </dgm:t>
    </dgm:pt>
    <dgm:pt modelId="{12148339-9D3C-4AE4-A3EF-1061DEB8D791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Summary</a:t>
          </a:r>
          <a:endParaRPr lang="zh-CN" altLang="en-US" dirty="0"/>
        </a:p>
      </dgm:t>
    </dgm:pt>
    <dgm:pt modelId="{5E257C72-709A-4943-AD55-FEE55495AA26}" type="parTrans" cxnId="{80911939-D94F-4562-A9D4-A5499E2FC04F}">
      <dgm:prSet/>
      <dgm:spPr/>
      <dgm:t>
        <a:bodyPr/>
        <a:lstStyle/>
        <a:p>
          <a:endParaRPr lang="zh-CN" altLang="en-US"/>
        </a:p>
      </dgm:t>
    </dgm:pt>
    <dgm:pt modelId="{468A997A-EE66-46F8-A359-03A2C58AEA78}" type="sibTrans" cxnId="{80911939-D94F-4562-A9D4-A5499E2FC04F}">
      <dgm:prSet/>
      <dgm:spPr/>
      <dgm:t>
        <a:bodyPr/>
        <a:lstStyle/>
        <a:p>
          <a:endParaRPr lang="zh-CN" altLang="en-US"/>
        </a:p>
      </dgm:t>
    </dgm:pt>
    <dgm:pt modelId="{EFB7D473-E5B5-4E94-825D-3D22DC819C42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Airbnb 2018 data </a:t>
          </a:r>
          <a:endParaRPr lang="zh-CN" altLang="en-US" dirty="0"/>
        </a:p>
      </dgm:t>
    </dgm:pt>
    <dgm:pt modelId="{D5D91181-E191-469E-BE18-C933381C325B}" type="parTrans" cxnId="{9E22AC33-4839-4755-8457-046AE8EEF870}">
      <dgm:prSet/>
      <dgm:spPr/>
      <dgm:t>
        <a:bodyPr/>
        <a:lstStyle/>
        <a:p>
          <a:endParaRPr lang="zh-CN" altLang="en-US"/>
        </a:p>
      </dgm:t>
    </dgm:pt>
    <dgm:pt modelId="{328003C5-C5EE-422C-952C-1D0FD42CF49E}" type="sibTrans" cxnId="{9E22AC33-4839-4755-8457-046AE8EEF870}">
      <dgm:prSet/>
      <dgm:spPr/>
      <dgm:t>
        <a:bodyPr/>
        <a:lstStyle/>
        <a:p>
          <a:endParaRPr lang="zh-CN" altLang="en-US"/>
        </a:p>
      </dgm:t>
    </dgm:pt>
    <dgm:pt modelId="{990151CD-7019-4F86-913B-F97E0E022FF9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Airbnb 2021 data</a:t>
          </a:r>
          <a:endParaRPr lang="zh-CN" altLang="en-US" dirty="0"/>
        </a:p>
      </dgm:t>
    </dgm:pt>
    <dgm:pt modelId="{0DDD14B3-DEA2-4E0C-A68E-6FAA62E579A1}" type="parTrans" cxnId="{E2577C15-852A-4F5E-8722-848816E1466B}">
      <dgm:prSet/>
      <dgm:spPr/>
      <dgm:t>
        <a:bodyPr/>
        <a:lstStyle/>
        <a:p>
          <a:endParaRPr lang="zh-CN" altLang="en-US"/>
        </a:p>
      </dgm:t>
    </dgm:pt>
    <dgm:pt modelId="{F2FE7CFE-ADAA-4DFD-B3A2-9F4204D7AA6D}" type="sibTrans" cxnId="{E2577C15-852A-4F5E-8722-848816E1466B}">
      <dgm:prSet/>
      <dgm:spPr/>
      <dgm:t>
        <a:bodyPr/>
        <a:lstStyle/>
        <a:p>
          <a:endParaRPr lang="zh-CN" altLang="en-US"/>
        </a:p>
      </dgm:t>
    </dgm:pt>
    <dgm:pt modelId="{6121FACE-D51F-4D60-A326-DE56946C24C3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Business Questions</a:t>
          </a:r>
          <a:endParaRPr lang="zh-CN" altLang="en-US" dirty="0"/>
        </a:p>
      </dgm:t>
    </dgm:pt>
    <dgm:pt modelId="{502F8B24-399E-4C12-9690-B86A93395F5F}" type="parTrans" cxnId="{9C1CBE1A-3D59-4E8C-B394-0053F365489C}">
      <dgm:prSet/>
      <dgm:spPr/>
      <dgm:t>
        <a:bodyPr/>
        <a:lstStyle/>
        <a:p>
          <a:endParaRPr lang="zh-CN" altLang="en-US"/>
        </a:p>
      </dgm:t>
    </dgm:pt>
    <dgm:pt modelId="{3D2FF666-6845-43B1-B89B-6A43176F2819}" type="sibTrans" cxnId="{9C1CBE1A-3D59-4E8C-B394-0053F365489C}">
      <dgm:prSet/>
      <dgm:spPr/>
      <dgm:t>
        <a:bodyPr/>
        <a:lstStyle/>
        <a:p>
          <a:endParaRPr lang="zh-CN" altLang="en-US"/>
        </a:p>
      </dgm:t>
    </dgm:pt>
    <dgm:pt modelId="{F57A8D8C-F601-44E9-BE22-2BF252189C4E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EDA</a:t>
          </a:r>
          <a:endParaRPr lang="zh-CN" altLang="en-US" dirty="0"/>
        </a:p>
      </dgm:t>
    </dgm:pt>
    <dgm:pt modelId="{4C1EFDD2-88EE-425C-96FD-6856802AF963}" type="parTrans" cxnId="{49CE2888-BBC0-48C3-B1B9-CE15ADD28951}">
      <dgm:prSet/>
      <dgm:spPr/>
      <dgm:t>
        <a:bodyPr/>
        <a:lstStyle/>
        <a:p>
          <a:endParaRPr lang="zh-CN" altLang="en-US"/>
        </a:p>
      </dgm:t>
    </dgm:pt>
    <dgm:pt modelId="{0CDE2ECA-D448-444C-B9DB-2A40E538E78F}" type="sibTrans" cxnId="{49CE2888-BBC0-48C3-B1B9-CE15ADD28951}">
      <dgm:prSet/>
      <dgm:spPr/>
      <dgm:t>
        <a:bodyPr/>
        <a:lstStyle/>
        <a:p>
          <a:endParaRPr lang="zh-CN" altLang="en-US"/>
        </a:p>
      </dgm:t>
    </dgm:pt>
    <dgm:pt modelId="{348E91E2-8273-49A2-821C-97D064A711D9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Data overview</a:t>
          </a:r>
          <a:endParaRPr lang="zh-CN" altLang="en-US" dirty="0"/>
        </a:p>
      </dgm:t>
    </dgm:pt>
    <dgm:pt modelId="{19AE93A7-731D-4F86-A097-FD7674734A13}" type="parTrans" cxnId="{4ABEA98F-FE0D-407A-837D-2C8FC1793C75}">
      <dgm:prSet/>
      <dgm:spPr/>
      <dgm:t>
        <a:bodyPr/>
        <a:lstStyle/>
        <a:p>
          <a:endParaRPr lang="zh-CN" altLang="en-US"/>
        </a:p>
      </dgm:t>
    </dgm:pt>
    <dgm:pt modelId="{62AA5503-FF19-4B97-928A-9AB911CEA83A}" type="sibTrans" cxnId="{4ABEA98F-FE0D-407A-837D-2C8FC1793C75}">
      <dgm:prSet/>
      <dgm:spPr/>
      <dgm:t>
        <a:bodyPr/>
        <a:lstStyle/>
        <a:p>
          <a:endParaRPr lang="zh-CN" altLang="en-US"/>
        </a:p>
      </dgm:t>
    </dgm:pt>
    <dgm:pt modelId="{4948C84E-4EE0-4BC1-900A-E7872FEE3CDC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Feature analysis</a:t>
          </a:r>
          <a:endParaRPr lang="zh-CN" altLang="en-US" dirty="0"/>
        </a:p>
      </dgm:t>
    </dgm:pt>
    <dgm:pt modelId="{3E5B333D-8554-40AA-898F-B5392793B92F}" type="parTrans" cxnId="{3B0ED2AA-4A1A-48B8-8908-C8F91163E5F1}">
      <dgm:prSet/>
      <dgm:spPr/>
      <dgm:t>
        <a:bodyPr/>
        <a:lstStyle/>
        <a:p>
          <a:endParaRPr lang="zh-CN" altLang="en-US"/>
        </a:p>
      </dgm:t>
    </dgm:pt>
    <dgm:pt modelId="{F099D115-AA97-42BD-9894-2C049CDDB0F9}" type="sibTrans" cxnId="{3B0ED2AA-4A1A-48B8-8908-C8F91163E5F1}">
      <dgm:prSet/>
      <dgm:spPr/>
      <dgm:t>
        <a:bodyPr/>
        <a:lstStyle/>
        <a:p>
          <a:endParaRPr lang="zh-CN" altLang="en-US"/>
        </a:p>
      </dgm:t>
    </dgm:pt>
    <dgm:pt modelId="{9A6E2E1F-5E65-4C77-B4C1-027C20AA2DFC}">
      <dgm:prSet phldrT="[Text]"/>
      <dgm:spPr>
        <a:solidFill>
          <a:schemeClr val="accent3"/>
        </a:solidFill>
      </dgm:spPr>
      <dgm:t>
        <a:bodyPr/>
        <a:lstStyle/>
        <a:p>
          <a:r>
            <a:rPr lang="en-US" altLang="zh-CN" dirty="0"/>
            <a:t>Hypothesis Tests</a:t>
          </a:r>
        </a:p>
      </dgm:t>
    </dgm:pt>
    <dgm:pt modelId="{5F8693DE-9531-454A-94D8-2DAFA0D0B0FF}" type="parTrans" cxnId="{D318AEB3-A0DD-43FF-ADF2-A8B1C68007CC}">
      <dgm:prSet/>
      <dgm:spPr/>
      <dgm:t>
        <a:bodyPr/>
        <a:lstStyle/>
        <a:p>
          <a:endParaRPr lang="zh-CN" altLang="en-US"/>
        </a:p>
      </dgm:t>
    </dgm:pt>
    <dgm:pt modelId="{2C02B480-1316-4192-96F8-94CCA67A6127}" type="sibTrans" cxnId="{D318AEB3-A0DD-43FF-ADF2-A8B1C68007CC}">
      <dgm:prSet/>
      <dgm:spPr/>
      <dgm:t>
        <a:bodyPr/>
        <a:lstStyle/>
        <a:p>
          <a:endParaRPr lang="zh-CN" altLang="en-US"/>
        </a:p>
      </dgm:t>
    </dgm:pt>
    <dgm:pt modelId="{2600A478-0B3B-4FCF-BB5D-C38F1C5C41D7}" type="pres">
      <dgm:prSet presAssocID="{A6805F5A-443F-4B4D-B005-C7CA4214EBD3}" presName="rootnode" presStyleCnt="0">
        <dgm:presLayoutVars>
          <dgm:chMax/>
          <dgm:chPref/>
          <dgm:dir/>
          <dgm:animLvl val="lvl"/>
        </dgm:presLayoutVars>
      </dgm:prSet>
      <dgm:spPr/>
    </dgm:pt>
    <dgm:pt modelId="{92815E33-2D73-4286-A83B-84EBA072804E}" type="pres">
      <dgm:prSet presAssocID="{4B0B8CE4-E98C-480A-A85F-43CA5F326839}" presName="composite" presStyleCnt="0"/>
      <dgm:spPr/>
    </dgm:pt>
    <dgm:pt modelId="{2CB333DA-974D-41EA-82DA-3000FFD1C03A}" type="pres">
      <dgm:prSet presAssocID="{4B0B8CE4-E98C-480A-A85F-43CA5F326839}" presName="LShape" presStyleLbl="alignNode1" presStyleIdx="0" presStyleCnt="9"/>
      <dgm:spPr/>
    </dgm:pt>
    <dgm:pt modelId="{FB1E0A48-04DA-46DE-BAA4-8FFB1D8ECE80}" type="pres">
      <dgm:prSet presAssocID="{4B0B8CE4-E98C-480A-A85F-43CA5F326839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2EE1BC1-D1A4-4E33-94D4-3A5B369900B2}" type="pres">
      <dgm:prSet presAssocID="{4B0B8CE4-E98C-480A-A85F-43CA5F326839}" presName="Triangle" presStyleLbl="alignNode1" presStyleIdx="1" presStyleCnt="9"/>
      <dgm:spPr/>
    </dgm:pt>
    <dgm:pt modelId="{30792922-9E38-4E6A-B308-DFE3D1F0FB7E}" type="pres">
      <dgm:prSet presAssocID="{8CB1855B-D02E-4E03-809C-940CBE697BC2}" presName="sibTrans" presStyleCnt="0"/>
      <dgm:spPr/>
    </dgm:pt>
    <dgm:pt modelId="{4C42C6E2-F5BC-4450-BF9E-67CA5DCF9F46}" type="pres">
      <dgm:prSet presAssocID="{8CB1855B-D02E-4E03-809C-940CBE697BC2}" presName="space" presStyleCnt="0"/>
      <dgm:spPr/>
    </dgm:pt>
    <dgm:pt modelId="{F572FAD6-7973-42D8-B0BC-7A838BDD3724}" type="pres">
      <dgm:prSet presAssocID="{6121FACE-D51F-4D60-A326-DE56946C24C3}" presName="composite" presStyleCnt="0"/>
      <dgm:spPr/>
    </dgm:pt>
    <dgm:pt modelId="{27FE895D-C7DF-4EC1-8101-68E718000007}" type="pres">
      <dgm:prSet presAssocID="{6121FACE-D51F-4D60-A326-DE56946C24C3}" presName="LShape" presStyleLbl="alignNode1" presStyleIdx="2" presStyleCnt="9"/>
      <dgm:spPr/>
    </dgm:pt>
    <dgm:pt modelId="{2C163104-0F31-429F-91DD-403D8D78FBC0}" type="pres">
      <dgm:prSet presAssocID="{6121FACE-D51F-4D60-A326-DE56946C24C3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B98EB7F-0771-4D47-8666-A54BD1406516}" type="pres">
      <dgm:prSet presAssocID="{6121FACE-D51F-4D60-A326-DE56946C24C3}" presName="Triangle" presStyleLbl="alignNode1" presStyleIdx="3" presStyleCnt="9"/>
      <dgm:spPr/>
    </dgm:pt>
    <dgm:pt modelId="{491897B8-ACDD-49F2-BE13-268C440C5A0F}" type="pres">
      <dgm:prSet presAssocID="{3D2FF666-6845-43B1-B89B-6A43176F2819}" presName="sibTrans" presStyleCnt="0"/>
      <dgm:spPr/>
    </dgm:pt>
    <dgm:pt modelId="{C30F6B1A-C079-49A8-83FA-6F65E31AB615}" type="pres">
      <dgm:prSet presAssocID="{3D2FF666-6845-43B1-B89B-6A43176F2819}" presName="space" presStyleCnt="0"/>
      <dgm:spPr/>
    </dgm:pt>
    <dgm:pt modelId="{30EBC7BC-56A9-43A9-A944-422911320456}" type="pres">
      <dgm:prSet presAssocID="{F57A8D8C-F601-44E9-BE22-2BF252189C4E}" presName="composite" presStyleCnt="0"/>
      <dgm:spPr/>
    </dgm:pt>
    <dgm:pt modelId="{EB54640C-6D87-4937-BF77-1E433FBF7AEC}" type="pres">
      <dgm:prSet presAssocID="{F57A8D8C-F601-44E9-BE22-2BF252189C4E}" presName="LShape" presStyleLbl="alignNode1" presStyleIdx="4" presStyleCnt="9"/>
      <dgm:spPr/>
    </dgm:pt>
    <dgm:pt modelId="{C7B1F50C-878C-49F7-B6E5-0AB229F28647}" type="pres">
      <dgm:prSet presAssocID="{F57A8D8C-F601-44E9-BE22-2BF252189C4E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3C991AD-E8A5-49BA-B801-024C598CC6D6}" type="pres">
      <dgm:prSet presAssocID="{F57A8D8C-F601-44E9-BE22-2BF252189C4E}" presName="Triangle" presStyleLbl="alignNode1" presStyleIdx="5" presStyleCnt="9"/>
      <dgm:spPr/>
    </dgm:pt>
    <dgm:pt modelId="{3147D2C6-1A32-4E3E-B2DE-8D25C7DF218B}" type="pres">
      <dgm:prSet presAssocID="{0CDE2ECA-D448-444C-B9DB-2A40E538E78F}" presName="sibTrans" presStyleCnt="0"/>
      <dgm:spPr/>
    </dgm:pt>
    <dgm:pt modelId="{73883588-E375-4805-8C1E-6CF0E5E3B275}" type="pres">
      <dgm:prSet presAssocID="{0CDE2ECA-D448-444C-B9DB-2A40E538E78F}" presName="space" presStyleCnt="0"/>
      <dgm:spPr/>
    </dgm:pt>
    <dgm:pt modelId="{DB593E25-1D44-471D-B0B8-2519E5AB47EC}" type="pres">
      <dgm:prSet presAssocID="{9A6E2E1F-5E65-4C77-B4C1-027C20AA2DFC}" presName="composite" presStyleCnt="0"/>
      <dgm:spPr/>
    </dgm:pt>
    <dgm:pt modelId="{6F59C70D-98B5-4260-9D88-1CD87C9B8EF3}" type="pres">
      <dgm:prSet presAssocID="{9A6E2E1F-5E65-4C77-B4C1-027C20AA2DFC}" presName="LShape" presStyleLbl="alignNode1" presStyleIdx="6" presStyleCnt="9"/>
      <dgm:spPr/>
    </dgm:pt>
    <dgm:pt modelId="{9D5109AD-E2BB-407B-A87F-6E3B2E5C96C2}" type="pres">
      <dgm:prSet presAssocID="{9A6E2E1F-5E65-4C77-B4C1-027C20AA2DFC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9B56195-9815-46AE-8259-57D5F9D26E8D}" type="pres">
      <dgm:prSet presAssocID="{9A6E2E1F-5E65-4C77-B4C1-027C20AA2DFC}" presName="Triangle" presStyleLbl="alignNode1" presStyleIdx="7" presStyleCnt="9"/>
      <dgm:spPr/>
    </dgm:pt>
    <dgm:pt modelId="{9EA6C345-E420-44CC-81EB-C3AD5FC9400B}" type="pres">
      <dgm:prSet presAssocID="{2C02B480-1316-4192-96F8-94CCA67A6127}" presName="sibTrans" presStyleCnt="0"/>
      <dgm:spPr/>
    </dgm:pt>
    <dgm:pt modelId="{68A6049E-F250-4D31-8996-767DF355FFAE}" type="pres">
      <dgm:prSet presAssocID="{2C02B480-1316-4192-96F8-94CCA67A6127}" presName="space" presStyleCnt="0"/>
      <dgm:spPr/>
    </dgm:pt>
    <dgm:pt modelId="{A5D794F6-6FC9-4855-8782-BDFBE9F303D5}" type="pres">
      <dgm:prSet presAssocID="{12148339-9D3C-4AE4-A3EF-1061DEB8D791}" presName="composite" presStyleCnt="0"/>
      <dgm:spPr/>
    </dgm:pt>
    <dgm:pt modelId="{6D1F8BE5-3650-497C-BA65-6422D0189E7C}" type="pres">
      <dgm:prSet presAssocID="{12148339-9D3C-4AE4-A3EF-1061DEB8D791}" presName="LShape" presStyleLbl="alignNode1" presStyleIdx="8" presStyleCnt="9"/>
      <dgm:spPr/>
    </dgm:pt>
    <dgm:pt modelId="{EE561C10-46A1-49A9-83AE-202D251BE27A}" type="pres">
      <dgm:prSet presAssocID="{12148339-9D3C-4AE4-A3EF-1061DEB8D791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B6CCE0E-E2E7-41C1-8749-D601DD8AAC7E}" type="presOf" srcId="{EFB7D473-E5B5-4E94-825D-3D22DC819C42}" destId="{FB1E0A48-04DA-46DE-BAA4-8FFB1D8ECE80}" srcOrd="0" destOrd="1" presId="urn:microsoft.com/office/officeart/2009/3/layout/StepUpProcess"/>
    <dgm:cxn modelId="{D093B812-41A9-4B90-863D-F49C74155319}" type="presOf" srcId="{990151CD-7019-4F86-913B-F97E0E022FF9}" destId="{FB1E0A48-04DA-46DE-BAA4-8FFB1D8ECE80}" srcOrd="0" destOrd="2" presId="urn:microsoft.com/office/officeart/2009/3/layout/StepUpProcess"/>
    <dgm:cxn modelId="{E2577C15-852A-4F5E-8722-848816E1466B}" srcId="{4B0B8CE4-E98C-480A-A85F-43CA5F326839}" destId="{990151CD-7019-4F86-913B-F97E0E022FF9}" srcOrd="1" destOrd="0" parTransId="{0DDD14B3-DEA2-4E0C-A68E-6FAA62E579A1}" sibTransId="{F2FE7CFE-ADAA-4DFD-B3A2-9F4204D7AA6D}"/>
    <dgm:cxn modelId="{9C1CBE1A-3D59-4E8C-B394-0053F365489C}" srcId="{A6805F5A-443F-4B4D-B005-C7CA4214EBD3}" destId="{6121FACE-D51F-4D60-A326-DE56946C24C3}" srcOrd="1" destOrd="0" parTransId="{502F8B24-399E-4C12-9690-B86A93395F5F}" sibTransId="{3D2FF666-6845-43B1-B89B-6A43176F2819}"/>
    <dgm:cxn modelId="{2C302F1C-0594-44DE-BCF4-97FED269B027}" type="presOf" srcId="{4B0B8CE4-E98C-480A-A85F-43CA5F326839}" destId="{FB1E0A48-04DA-46DE-BAA4-8FFB1D8ECE80}" srcOrd="0" destOrd="0" presId="urn:microsoft.com/office/officeart/2009/3/layout/StepUpProcess"/>
    <dgm:cxn modelId="{9E22AC33-4839-4755-8457-046AE8EEF870}" srcId="{4B0B8CE4-E98C-480A-A85F-43CA5F326839}" destId="{EFB7D473-E5B5-4E94-825D-3D22DC819C42}" srcOrd="0" destOrd="0" parTransId="{D5D91181-E191-469E-BE18-C933381C325B}" sibTransId="{328003C5-C5EE-422C-952C-1D0FD42CF49E}"/>
    <dgm:cxn modelId="{80911939-D94F-4562-A9D4-A5499E2FC04F}" srcId="{A6805F5A-443F-4B4D-B005-C7CA4214EBD3}" destId="{12148339-9D3C-4AE4-A3EF-1061DEB8D791}" srcOrd="4" destOrd="0" parTransId="{5E257C72-709A-4943-AD55-FEE55495AA26}" sibTransId="{468A997A-EE66-46F8-A359-03A2C58AEA78}"/>
    <dgm:cxn modelId="{DE9B3649-8A3A-4A99-B987-67198C34362D}" type="presOf" srcId="{9A6E2E1F-5E65-4C77-B4C1-027C20AA2DFC}" destId="{9D5109AD-E2BB-407B-A87F-6E3B2E5C96C2}" srcOrd="0" destOrd="0" presId="urn:microsoft.com/office/officeart/2009/3/layout/StepUpProcess"/>
    <dgm:cxn modelId="{34485072-439D-44E6-ABD4-2A942E2B963F}" type="presOf" srcId="{F57A8D8C-F601-44E9-BE22-2BF252189C4E}" destId="{C7B1F50C-878C-49F7-B6E5-0AB229F28647}" srcOrd="0" destOrd="0" presId="urn:microsoft.com/office/officeart/2009/3/layout/StepUpProcess"/>
    <dgm:cxn modelId="{EF5B437A-0398-413D-B6CE-F6C0CCA1E547}" type="presOf" srcId="{A6805F5A-443F-4B4D-B005-C7CA4214EBD3}" destId="{2600A478-0B3B-4FCF-BB5D-C38F1C5C41D7}" srcOrd="0" destOrd="0" presId="urn:microsoft.com/office/officeart/2009/3/layout/StepUpProcess"/>
    <dgm:cxn modelId="{49CE2888-BBC0-48C3-B1B9-CE15ADD28951}" srcId="{A6805F5A-443F-4B4D-B005-C7CA4214EBD3}" destId="{F57A8D8C-F601-44E9-BE22-2BF252189C4E}" srcOrd="2" destOrd="0" parTransId="{4C1EFDD2-88EE-425C-96FD-6856802AF963}" sibTransId="{0CDE2ECA-D448-444C-B9DB-2A40E538E78F}"/>
    <dgm:cxn modelId="{F097F08E-20FE-4D25-A730-E97ABD2DF050}" type="presOf" srcId="{12148339-9D3C-4AE4-A3EF-1061DEB8D791}" destId="{EE561C10-46A1-49A9-83AE-202D251BE27A}" srcOrd="0" destOrd="0" presId="urn:microsoft.com/office/officeart/2009/3/layout/StepUpProcess"/>
    <dgm:cxn modelId="{CD15548F-ABAC-4557-99F4-DFEE068DEE6B}" type="presOf" srcId="{FADF4D21-3B95-4055-AAC5-CAC4A1A8B554}" destId="{C7B1F50C-878C-49F7-B6E5-0AB229F28647}" srcOrd="0" destOrd="3" presId="urn:microsoft.com/office/officeart/2009/3/layout/StepUpProcess"/>
    <dgm:cxn modelId="{4ABEA98F-FE0D-407A-837D-2C8FC1793C75}" srcId="{F57A8D8C-F601-44E9-BE22-2BF252189C4E}" destId="{348E91E2-8273-49A2-821C-97D064A711D9}" srcOrd="0" destOrd="0" parTransId="{19AE93A7-731D-4F86-A097-FD7674734A13}" sibTransId="{62AA5503-FF19-4B97-928A-9AB911CEA83A}"/>
    <dgm:cxn modelId="{DCE078A0-873F-442A-868B-BF7412AF3124}" srcId="{F57A8D8C-F601-44E9-BE22-2BF252189C4E}" destId="{FADF4D21-3B95-4055-AAC5-CAC4A1A8B554}" srcOrd="2" destOrd="0" parTransId="{74BD627A-6A05-4589-94AF-1B4B74592D0E}" sibTransId="{447E7C1C-82CC-46CA-9BB6-A20F30D2E614}"/>
    <dgm:cxn modelId="{3B0ED2AA-4A1A-48B8-8908-C8F91163E5F1}" srcId="{F57A8D8C-F601-44E9-BE22-2BF252189C4E}" destId="{4948C84E-4EE0-4BC1-900A-E7872FEE3CDC}" srcOrd="1" destOrd="0" parTransId="{3E5B333D-8554-40AA-898F-B5392793B92F}" sibTransId="{F099D115-AA97-42BD-9894-2C049CDDB0F9}"/>
    <dgm:cxn modelId="{D318AEB3-A0DD-43FF-ADF2-A8B1C68007CC}" srcId="{A6805F5A-443F-4B4D-B005-C7CA4214EBD3}" destId="{9A6E2E1F-5E65-4C77-B4C1-027C20AA2DFC}" srcOrd="3" destOrd="0" parTransId="{5F8693DE-9531-454A-94D8-2DAFA0D0B0FF}" sibTransId="{2C02B480-1316-4192-96F8-94CCA67A6127}"/>
    <dgm:cxn modelId="{E174A0B6-89E3-4369-BC2D-81A0B31AEE33}" type="presOf" srcId="{348E91E2-8273-49A2-821C-97D064A711D9}" destId="{C7B1F50C-878C-49F7-B6E5-0AB229F28647}" srcOrd="0" destOrd="1" presId="urn:microsoft.com/office/officeart/2009/3/layout/StepUpProcess"/>
    <dgm:cxn modelId="{9F2004BD-71AC-45BA-8CE2-D21986800853}" type="presOf" srcId="{4948C84E-4EE0-4BC1-900A-E7872FEE3CDC}" destId="{C7B1F50C-878C-49F7-B6E5-0AB229F28647}" srcOrd="0" destOrd="2" presId="urn:microsoft.com/office/officeart/2009/3/layout/StepUpProcess"/>
    <dgm:cxn modelId="{69B5C0DE-0A05-4215-8978-0826B02F69FD}" type="presOf" srcId="{6121FACE-D51F-4D60-A326-DE56946C24C3}" destId="{2C163104-0F31-429F-91DD-403D8D78FBC0}" srcOrd="0" destOrd="0" presId="urn:microsoft.com/office/officeart/2009/3/layout/StepUpProcess"/>
    <dgm:cxn modelId="{C71F1EEF-F282-4063-B232-7B5AECFB7FB4}" srcId="{A6805F5A-443F-4B4D-B005-C7CA4214EBD3}" destId="{4B0B8CE4-E98C-480A-A85F-43CA5F326839}" srcOrd="0" destOrd="0" parTransId="{A02EA2E3-DFFE-44DD-82B9-7362FE605DFB}" sibTransId="{8CB1855B-D02E-4E03-809C-940CBE697BC2}"/>
    <dgm:cxn modelId="{35232D87-84F1-42CF-8C08-B6E88C6AF89F}" type="presParOf" srcId="{2600A478-0B3B-4FCF-BB5D-C38F1C5C41D7}" destId="{92815E33-2D73-4286-A83B-84EBA072804E}" srcOrd="0" destOrd="0" presId="urn:microsoft.com/office/officeart/2009/3/layout/StepUpProcess"/>
    <dgm:cxn modelId="{9F9A66CB-11F9-4017-94C4-6494DEA4D16A}" type="presParOf" srcId="{92815E33-2D73-4286-A83B-84EBA072804E}" destId="{2CB333DA-974D-41EA-82DA-3000FFD1C03A}" srcOrd="0" destOrd="0" presId="urn:microsoft.com/office/officeart/2009/3/layout/StepUpProcess"/>
    <dgm:cxn modelId="{802EC8B2-CFC2-4AC9-B2DD-9E7B833DE014}" type="presParOf" srcId="{92815E33-2D73-4286-A83B-84EBA072804E}" destId="{FB1E0A48-04DA-46DE-BAA4-8FFB1D8ECE80}" srcOrd="1" destOrd="0" presId="urn:microsoft.com/office/officeart/2009/3/layout/StepUpProcess"/>
    <dgm:cxn modelId="{1D13FF7A-C611-4CAD-B521-7D0B306E6682}" type="presParOf" srcId="{92815E33-2D73-4286-A83B-84EBA072804E}" destId="{F2EE1BC1-D1A4-4E33-94D4-3A5B369900B2}" srcOrd="2" destOrd="0" presId="urn:microsoft.com/office/officeart/2009/3/layout/StepUpProcess"/>
    <dgm:cxn modelId="{E723399F-0C73-4023-8242-A7D2C0B5D6B4}" type="presParOf" srcId="{2600A478-0B3B-4FCF-BB5D-C38F1C5C41D7}" destId="{30792922-9E38-4E6A-B308-DFE3D1F0FB7E}" srcOrd="1" destOrd="0" presId="urn:microsoft.com/office/officeart/2009/3/layout/StepUpProcess"/>
    <dgm:cxn modelId="{33F770CE-0766-48A9-9B8F-8CA2E6FD7097}" type="presParOf" srcId="{30792922-9E38-4E6A-B308-DFE3D1F0FB7E}" destId="{4C42C6E2-F5BC-4450-BF9E-67CA5DCF9F46}" srcOrd="0" destOrd="0" presId="urn:microsoft.com/office/officeart/2009/3/layout/StepUpProcess"/>
    <dgm:cxn modelId="{6336DE77-53B3-45F9-955C-A6D300A8DE8F}" type="presParOf" srcId="{2600A478-0B3B-4FCF-BB5D-C38F1C5C41D7}" destId="{F572FAD6-7973-42D8-B0BC-7A838BDD3724}" srcOrd="2" destOrd="0" presId="urn:microsoft.com/office/officeart/2009/3/layout/StepUpProcess"/>
    <dgm:cxn modelId="{B84D4C84-2C40-4A8C-A03C-2611185BF079}" type="presParOf" srcId="{F572FAD6-7973-42D8-B0BC-7A838BDD3724}" destId="{27FE895D-C7DF-4EC1-8101-68E718000007}" srcOrd="0" destOrd="0" presId="urn:microsoft.com/office/officeart/2009/3/layout/StepUpProcess"/>
    <dgm:cxn modelId="{2B0541AC-1090-461A-B021-3DF5BCCCF9B9}" type="presParOf" srcId="{F572FAD6-7973-42D8-B0BC-7A838BDD3724}" destId="{2C163104-0F31-429F-91DD-403D8D78FBC0}" srcOrd="1" destOrd="0" presId="urn:microsoft.com/office/officeart/2009/3/layout/StepUpProcess"/>
    <dgm:cxn modelId="{F2A4BD44-C7B8-4C52-BF2F-75DEBFE1CB2D}" type="presParOf" srcId="{F572FAD6-7973-42D8-B0BC-7A838BDD3724}" destId="{1B98EB7F-0771-4D47-8666-A54BD1406516}" srcOrd="2" destOrd="0" presId="urn:microsoft.com/office/officeart/2009/3/layout/StepUpProcess"/>
    <dgm:cxn modelId="{2A6C6B31-29C4-445A-9318-A9B1C499A3CA}" type="presParOf" srcId="{2600A478-0B3B-4FCF-BB5D-C38F1C5C41D7}" destId="{491897B8-ACDD-49F2-BE13-268C440C5A0F}" srcOrd="3" destOrd="0" presId="urn:microsoft.com/office/officeart/2009/3/layout/StepUpProcess"/>
    <dgm:cxn modelId="{6C1C2CC9-74F9-4A5F-932E-747078468D07}" type="presParOf" srcId="{491897B8-ACDD-49F2-BE13-268C440C5A0F}" destId="{C30F6B1A-C079-49A8-83FA-6F65E31AB615}" srcOrd="0" destOrd="0" presId="urn:microsoft.com/office/officeart/2009/3/layout/StepUpProcess"/>
    <dgm:cxn modelId="{25BE61D1-72E8-4F1F-8261-67B07A3EAE5F}" type="presParOf" srcId="{2600A478-0B3B-4FCF-BB5D-C38F1C5C41D7}" destId="{30EBC7BC-56A9-43A9-A944-422911320456}" srcOrd="4" destOrd="0" presId="urn:microsoft.com/office/officeart/2009/3/layout/StepUpProcess"/>
    <dgm:cxn modelId="{83879F78-C041-4B8F-973F-24681C5AB480}" type="presParOf" srcId="{30EBC7BC-56A9-43A9-A944-422911320456}" destId="{EB54640C-6D87-4937-BF77-1E433FBF7AEC}" srcOrd="0" destOrd="0" presId="urn:microsoft.com/office/officeart/2009/3/layout/StepUpProcess"/>
    <dgm:cxn modelId="{18FB43ED-1A4F-443D-A6A2-0D6576EE37DC}" type="presParOf" srcId="{30EBC7BC-56A9-43A9-A944-422911320456}" destId="{C7B1F50C-878C-49F7-B6E5-0AB229F28647}" srcOrd="1" destOrd="0" presId="urn:microsoft.com/office/officeart/2009/3/layout/StepUpProcess"/>
    <dgm:cxn modelId="{E845382D-56C4-40DC-9C82-A0F08A454D66}" type="presParOf" srcId="{30EBC7BC-56A9-43A9-A944-422911320456}" destId="{83C991AD-E8A5-49BA-B801-024C598CC6D6}" srcOrd="2" destOrd="0" presId="urn:microsoft.com/office/officeart/2009/3/layout/StepUpProcess"/>
    <dgm:cxn modelId="{845F70B2-EBA3-4590-B108-EDAB63698A94}" type="presParOf" srcId="{2600A478-0B3B-4FCF-BB5D-C38F1C5C41D7}" destId="{3147D2C6-1A32-4E3E-B2DE-8D25C7DF218B}" srcOrd="5" destOrd="0" presId="urn:microsoft.com/office/officeart/2009/3/layout/StepUpProcess"/>
    <dgm:cxn modelId="{E1ECD786-3A68-4423-A154-0F03936D7265}" type="presParOf" srcId="{3147D2C6-1A32-4E3E-B2DE-8D25C7DF218B}" destId="{73883588-E375-4805-8C1E-6CF0E5E3B275}" srcOrd="0" destOrd="0" presId="urn:microsoft.com/office/officeart/2009/3/layout/StepUpProcess"/>
    <dgm:cxn modelId="{016654F0-1186-407D-98D9-280DD3814062}" type="presParOf" srcId="{2600A478-0B3B-4FCF-BB5D-C38F1C5C41D7}" destId="{DB593E25-1D44-471D-B0B8-2519E5AB47EC}" srcOrd="6" destOrd="0" presId="urn:microsoft.com/office/officeart/2009/3/layout/StepUpProcess"/>
    <dgm:cxn modelId="{FCE6F4F7-D141-4F9E-AF4D-84B92F4BFF0B}" type="presParOf" srcId="{DB593E25-1D44-471D-B0B8-2519E5AB47EC}" destId="{6F59C70D-98B5-4260-9D88-1CD87C9B8EF3}" srcOrd="0" destOrd="0" presId="urn:microsoft.com/office/officeart/2009/3/layout/StepUpProcess"/>
    <dgm:cxn modelId="{32A28D30-111B-4AC0-843E-791440CEBAE5}" type="presParOf" srcId="{DB593E25-1D44-471D-B0B8-2519E5AB47EC}" destId="{9D5109AD-E2BB-407B-A87F-6E3B2E5C96C2}" srcOrd="1" destOrd="0" presId="urn:microsoft.com/office/officeart/2009/3/layout/StepUpProcess"/>
    <dgm:cxn modelId="{63668B9F-5E83-4ECC-BD8E-FCA48D2D0009}" type="presParOf" srcId="{DB593E25-1D44-471D-B0B8-2519E5AB47EC}" destId="{49B56195-9815-46AE-8259-57D5F9D26E8D}" srcOrd="2" destOrd="0" presId="urn:microsoft.com/office/officeart/2009/3/layout/StepUpProcess"/>
    <dgm:cxn modelId="{56529429-7FD9-41B7-99D3-37A7221DBEC6}" type="presParOf" srcId="{2600A478-0B3B-4FCF-BB5D-C38F1C5C41D7}" destId="{9EA6C345-E420-44CC-81EB-C3AD5FC9400B}" srcOrd="7" destOrd="0" presId="urn:microsoft.com/office/officeart/2009/3/layout/StepUpProcess"/>
    <dgm:cxn modelId="{39696695-8867-4593-97DB-F3B3985BA196}" type="presParOf" srcId="{9EA6C345-E420-44CC-81EB-C3AD5FC9400B}" destId="{68A6049E-F250-4D31-8996-767DF355FFAE}" srcOrd="0" destOrd="0" presId="urn:microsoft.com/office/officeart/2009/3/layout/StepUpProcess"/>
    <dgm:cxn modelId="{E8158A1A-71AD-4900-8534-CB26ADC85E0B}" type="presParOf" srcId="{2600A478-0B3B-4FCF-BB5D-C38F1C5C41D7}" destId="{A5D794F6-6FC9-4855-8782-BDFBE9F303D5}" srcOrd="8" destOrd="0" presId="urn:microsoft.com/office/officeart/2009/3/layout/StepUpProcess"/>
    <dgm:cxn modelId="{EB536946-5F5B-49C5-A6BE-4FCEC94734E2}" type="presParOf" srcId="{A5D794F6-6FC9-4855-8782-BDFBE9F303D5}" destId="{6D1F8BE5-3650-497C-BA65-6422D0189E7C}" srcOrd="0" destOrd="0" presId="urn:microsoft.com/office/officeart/2009/3/layout/StepUpProcess"/>
    <dgm:cxn modelId="{EA70DC5F-433F-4392-B4F9-C6C24B192610}" type="presParOf" srcId="{A5D794F6-6FC9-4855-8782-BDFBE9F303D5}" destId="{EE561C10-46A1-49A9-83AE-202D251BE27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333DA-974D-41EA-82DA-3000FFD1C03A}">
      <dsp:nvSpPr>
        <dsp:cNvPr id="0" name=""/>
        <dsp:cNvSpPr/>
      </dsp:nvSpPr>
      <dsp:spPr>
        <a:xfrm rot="5400000">
          <a:off x="387510" y="1985930"/>
          <a:ext cx="1165208" cy="19388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E0A48-04DA-46DE-BAA4-8FFB1D8ECE80}">
      <dsp:nvSpPr>
        <dsp:cNvPr id="0" name=""/>
        <dsp:cNvSpPr/>
      </dsp:nvSpPr>
      <dsp:spPr>
        <a:xfrm>
          <a:off x="193008" y="2565237"/>
          <a:ext cx="1750432" cy="1534356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Acquisition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Airbnb 2018 data 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Airbnb 2021 data</a:t>
          </a:r>
          <a:endParaRPr lang="zh-CN" altLang="en-US" sz="1500" kern="1200" dirty="0"/>
        </a:p>
      </dsp:txBody>
      <dsp:txXfrm>
        <a:off x="193008" y="2565237"/>
        <a:ext cx="1750432" cy="1534356"/>
      </dsp:txXfrm>
    </dsp:sp>
    <dsp:sp modelId="{F2EE1BC1-D1A4-4E33-94D4-3A5B369900B2}">
      <dsp:nvSpPr>
        <dsp:cNvPr id="0" name=""/>
        <dsp:cNvSpPr/>
      </dsp:nvSpPr>
      <dsp:spPr>
        <a:xfrm>
          <a:off x="1613170" y="1843187"/>
          <a:ext cx="330270" cy="330270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E895D-C7DF-4EC1-8101-68E718000007}">
      <dsp:nvSpPr>
        <dsp:cNvPr id="0" name=""/>
        <dsp:cNvSpPr/>
      </dsp:nvSpPr>
      <dsp:spPr>
        <a:xfrm rot="5400000">
          <a:off x="2530381" y="1455674"/>
          <a:ext cx="1165208" cy="19388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63104-0F31-429F-91DD-403D8D78FBC0}">
      <dsp:nvSpPr>
        <dsp:cNvPr id="0" name=""/>
        <dsp:cNvSpPr/>
      </dsp:nvSpPr>
      <dsp:spPr>
        <a:xfrm>
          <a:off x="2335879" y="2034982"/>
          <a:ext cx="1750432" cy="1534356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Business Questions</a:t>
          </a:r>
          <a:endParaRPr lang="zh-CN" altLang="en-US" sz="1900" kern="1200" dirty="0"/>
        </a:p>
      </dsp:txBody>
      <dsp:txXfrm>
        <a:off x="2335879" y="2034982"/>
        <a:ext cx="1750432" cy="1534356"/>
      </dsp:txXfrm>
    </dsp:sp>
    <dsp:sp modelId="{1B98EB7F-0771-4D47-8666-A54BD1406516}">
      <dsp:nvSpPr>
        <dsp:cNvPr id="0" name=""/>
        <dsp:cNvSpPr/>
      </dsp:nvSpPr>
      <dsp:spPr>
        <a:xfrm>
          <a:off x="3756041" y="1312931"/>
          <a:ext cx="330270" cy="330270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640C-6D87-4937-BF77-1E433FBF7AEC}">
      <dsp:nvSpPr>
        <dsp:cNvPr id="0" name=""/>
        <dsp:cNvSpPr/>
      </dsp:nvSpPr>
      <dsp:spPr>
        <a:xfrm rot="5400000">
          <a:off x="4673253" y="925418"/>
          <a:ext cx="1165208" cy="19388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B1F50C-878C-49F7-B6E5-0AB229F28647}">
      <dsp:nvSpPr>
        <dsp:cNvPr id="0" name=""/>
        <dsp:cNvSpPr/>
      </dsp:nvSpPr>
      <dsp:spPr>
        <a:xfrm>
          <a:off x="4478750" y="1504726"/>
          <a:ext cx="1750432" cy="1534356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EDA</a:t>
          </a:r>
          <a:endParaRPr lang="zh-CN" alt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Data overview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Feature analysis</a:t>
          </a:r>
          <a:endParaRPr lang="zh-CN" alt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Region classification  data</a:t>
          </a:r>
          <a:endParaRPr lang="zh-CN" altLang="en-US" sz="1500" kern="1200" dirty="0"/>
        </a:p>
      </dsp:txBody>
      <dsp:txXfrm>
        <a:off x="4478750" y="1504726"/>
        <a:ext cx="1750432" cy="1534356"/>
      </dsp:txXfrm>
    </dsp:sp>
    <dsp:sp modelId="{83C991AD-E8A5-49BA-B801-024C598CC6D6}">
      <dsp:nvSpPr>
        <dsp:cNvPr id="0" name=""/>
        <dsp:cNvSpPr/>
      </dsp:nvSpPr>
      <dsp:spPr>
        <a:xfrm>
          <a:off x="5898912" y="782676"/>
          <a:ext cx="330270" cy="330270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59C70D-98B5-4260-9D88-1CD87C9B8EF3}">
      <dsp:nvSpPr>
        <dsp:cNvPr id="0" name=""/>
        <dsp:cNvSpPr/>
      </dsp:nvSpPr>
      <dsp:spPr>
        <a:xfrm rot="5400000">
          <a:off x="6816124" y="395163"/>
          <a:ext cx="1165208" cy="19388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5109AD-E2BB-407B-A87F-6E3B2E5C96C2}">
      <dsp:nvSpPr>
        <dsp:cNvPr id="0" name=""/>
        <dsp:cNvSpPr/>
      </dsp:nvSpPr>
      <dsp:spPr>
        <a:xfrm>
          <a:off x="6621621" y="974470"/>
          <a:ext cx="1750432" cy="1534356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Hypothesis Tests</a:t>
          </a:r>
        </a:p>
      </dsp:txBody>
      <dsp:txXfrm>
        <a:off x="6621621" y="974470"/>
        <a:ext cx="1750432" cy="1534356"/>
      </dsp:txXfrm>
    </dsp:sp>
    <dsp:sp modelId="{49B56195-9815-46AE-8259-57D5F9D26E8D}">
      <dsp:nvSpPr>
        <dsp:cNvPr id="0" name=""/>
        <dsp:cNvSpPr/>
      </dsp:nvSpPr>
      <dsp:spPr>
        <a:xfrm>
          <a:off x="8041783" y="252420"/>
          <a:ext cx="330270" cy="330270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1F8BE5-3650-497C-BA65-6422D0189E7C}">
      <dsp:nvSpPr>
        <dsp:cNvPr id="0" name=""/>
        <dsp:cNvSpPr/>
      </dsp:nvSpPr>
      <dsp:spPr>
        <a:xfrm rot="5400000">
          <a:off x="8958995" y="-135092"/>
          <a:ext cx="1165208" cy="1938880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561C10-46A1-49A9-83AE-202D251BE27A}">
      <dsp:nvSpPr>
        <dsp:cNvPr id="0" name=""/>
        <dsp:cNvSpPr/>
      </dsp:nvSpPr>
      <dsp:spPr>
        <a:xfrm>
          <a:off x="8764492" y="444215"/>
          <a:ext cx="1750432" cy="1534356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Summary</a:t>
          </a:r>
          <a:endParaRPr lang="zh-CN" altLang="en-US" sz="1900" kern="1200" dirty="0"/>
        </a:p>
      </dsp:txBody>
      <dsp:txXfrm>
        <a:off x="8764492" y="444215"/>
        <a:ext cx="1750432" cy="1534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7/16/2022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7/16/2022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 altLang="zh-CN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ydneysuburbreviews.com/suburb-rankings/" TargetMode="External"/><Relationship Id="rId5" Type="http://schemas.openxmlformats.org/officeDocument/2006/relationships/hyperlink" Target="http://insideairbnb.com/get-the-data/" TargetMode="External"/><Relationship Id="rId4" Type="http://schemas.openxmlformats.org/officeDocument/2006/relationships/hyperlink" Target="https://www.kaggle.com/datasets/tylerx/sydney-airbnb-open-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ridge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220A6A36-39DA-FADB-3CC0-CCEA84B10F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51" y="504710"/>
            <a:ext cx="10267097" cy="2279224"/>
          </a:xfrm>
          <a:solidFill>
            <a:schemeClr val="bg1">
              <a:alpha val="80000"/>
            </a:schemeClr>
          </a:solidFill>
        </p:spPr>
        <p:txBody>
          <a:bodyPr anchor="t">
            <a:normAutofit/>
          </a:bodyPr>
          <a:lstStyle/>
          <a:p>
            <a:r>
              <a:rPr lang="en-US" altLang="zh-CN" dirty="0"/>
              <a:t>Comparing Airbnb listing price between 2018 and 2021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6512" y="2357450"/>
            <a:ext cx="1833713" cy="273189"/>
          </a:xfrm>
        </p:spPr>
        <p:txBody>
          <a:bodyPr>
            <a:noAutofit/>
          </a:bodyPr>
          <a:lstStyle/>
          <a:p>
            <a:r>
              <a:rPr lang="en-US" sz="1800" b="1" dirty="0"/>
              <a:t>Clivia Kong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DF305E83-2394-8801-B8AE-98A9D0F7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/>
              <a:t>10/07/2022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B5A9E578-3F7F-19F5-73C4-9EB16467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34CA66C-1783-C87D-A253-116FF69B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F04D16-91EB-7E7A-C12E-76004BAA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178" y="504710"/>
            <a:ext cx="121937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FF0B-759A-6478-D465-60895EE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1531204"/>
          </a:xfrm>
        </p:spPr>
        <p:txBody>
          <a:bodyPr>
            <a:normAutofit/>
          </a:bodyPr>
          <a:lstStyle/>
          <a:p>
            <a:r>
              <a:rPr lang="en-US" altLang="zh-CN" dirty="0"/>
              <a:t>1. Is there any difference in the price between </a:t>
            </a:r>
            <a:br>
              <a:rPr lang="en-US" altLang="zh-CN" dirty="0"/>
            </a:br>
            <a:r>
              <a:rPr lang="en-US" altLang="zh-CN" sz="2400" dirty="0"/>
              <a:t>“Period from Dec17 to Dec18” and “Period from Dec20 to Dec21”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D6BF-467F-5B29-D830-F86B8D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8960-F5EF-4503-1C50-7D52542F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F7D9-2ACD-8C2E-EA4C-839CCF7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4F7037-B956-0AB5-BE6E-677CC4DC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710"/>
            <a:ext cx="10515600" cy="3981640"/>
          </a:xfrm>
        </p:spPr>
        <p:txBody>
          <a:bodyPr/>
          <a:lstStyle/>
          <a:p>
            <a:r>
              <a:rPr lang="en-US" altLang="zh-CN" dirty="0"/>
              <a:t>H0: There is no difference in the price between 2018 listings and 2021 listings</a:t>
            </a:r>
          </a:p>
          <a:p>
            <a:r>
              <a:rPr lang="en-US" altLang="zh-CN" dirty="0"/>
              <a:t>H1: There is a difference in the price between 2018 listings and 2021 listings</a:t>
            </a:r>
          </a:p>
          <a:p>
            <a:r>
              <a:rPr lang="en-US" altLang="zh-CN" dirty="0"/>
              <a:t>Confidence level: 95%</a:t>
            </a:r>
          </a:p>
          <a:p>
            <a:r>
              <a:rPr lang="en-US" altLang="zh-CN" dirty="0"/>
              <a:t>Sample size: 100</a:t>
            </a:r>
          </a:p>
          <a:p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2E5238-4001-A607-6821-84857ED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7" y="5201570"/>
            <a:ext cx="8429893" cy="1154780"/>
          </a:xfrm>
          <a:prstGeom prst="rect">
            <a:avLst/>
          </a:prstGeom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6A8FF1E6-0600-30E7-90EE-5553641F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175" y="3959424"/>
            <a:ext cx="2862195" cy="196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6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FF0B-759A-6478-D465-60895EE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1531204"/>
          </a:xfrm>
        </p:spPr>
        <p:txBody>
          <a:bodyPr>
            <a:normAutofit/>
          </a:bodyPr>
          <a:lstStyle/>
          <a:p>
            <a:r>
              <a:rPr lang="en-US" altLang="zh-CN" dirty="0"/>
              <a:t>2. Is there any difference in the price between </a:t>
            </a:r>
            <a:br>
              <a:rPr lang="en-US" altLang="zh-CN" dirty="0"/>
            </a:br>
            <a:r>
              <a:rPr lang="en-US" altLang="zh-CN" sz="2400" dirty="0"/>
              <a:t>“Period from Dec17 to  Dec18” and “Period from Dec20 to Dec21”</a:t>
            </a:r>
            <a:br>
              <a:rPr lang="en-US" altLang="zh-CN" sz="2400" dirty="0"/>
            </a:br>
            <a:r>
              <a:rPr lang="en-US" altLang="zh-CN" sz="2400" u="sng" dirty="0">
                <a:highlight>
                  <a:srgbClr val="FFFF00"/>
                </a:highlight>
              </a:rPr>
              <a:t>For listings available in both periods?</a:t>
            </a:r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D6BF-467F-5B29-D830-F86B8D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8960-F5EF-4503-1C50-7D52542F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F7D9-2ACD-8C2E-EA4C-839CCF7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4F7037-B956-0AB5-BE6E-677CC4DC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93"/>
            <a:ext cx="10515600" cy="3872457"/>
          </a:xfrm>
        </p:spPr>
        <p:txBody>
          <a:bodyPr/>
          <a:lstStyle/>
          <a:p>
            <a:r>
              <a:rPr lang="en-US" altLang="zh-CN" dirty="0"/>
              <a:t>H0: There is no difference in the price between 2018 listings and 2021 listings in dataset with same listing IDs</a:t>
            </a:r>
          </a:p>
          <a:p>
            <a:r>
              <a:rPr lang="en-US" altLang="zh-CN" dirty="0"/>
              <a:t>H1: There is a difference in the price between 2018 listings and 2021 listings in dataset with same listing IDs</a:t>
            </a:r>
          </a:p>
          <a:p>
            <a:r>
              <a:rPr lang="en-US" altLang="zh-CN" sz="1800" dirty="0"/>
              <a:t>Confidence level: 95%</a:t>
            </a:r>
          </a:p>
          <a:p>
            <a:r>
              <a:rPr lang="en-US" altLang="zh-CN" sz="1800" dirty="0"/>
              <a:t>Sample size: 100</a:t>
            </a:r>
          </a:p>
          <a:p>
            <a:endParaRPr lang="zh-CN" alt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B912EA3-04E3-C567-4025-81327E54D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106460"/>
            <a:ext cx="3280374" cy="224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CAC42-B88A-37D0-9B13-A321A27C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0" y="5101016"/>
            <a:ext cx="6402189" cy="8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FF0B-759A-6478-D465-60895EE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1531204"/>
          </a:xfrm>
        </p:spPr>
        <p:txBody>
          <a:bodyPr>
            <a:normAutofit/>
          </a:bodyPr>
          <a:lstStyle/>
          <a:p>
            <a:r>
              <a:rPr lang="en-US" altLang="zh-CN" dirty="0"/>
              <a:t>3. Is there any difference in the price between </a:t>
            </a:r>
            <a:br>
              <a:rPr lang="en-US" altLang="zh-CN" dirty="0"/>
            </a:br>
            <a:r>
              <a:rPr lang="en-US" altLang="zh-CN" sz="2400" dirty="0"/>
              <a:t>“Period from Dec17 to Dec18” and “Period from Dec20 to Dec21”</a:t>
            </a:r>
            <a:br>
              <a:rPr lang="en-US" altLang="zh-CN" sz="2400" dirty="0"/>
            </a:br>
            <a:r>
              <a:rPr lang="en-US" altLang="zh-CN" sz="2400" u="sng" dirty="0">
                <a:highlight>
                  <a:srgbClr val="FFFF00"/>
                </a:highlight>
              </a:rPr>
              <a:t>For Entire home type group?</a:t>
            </a:r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D6BF-467F-5B29-D830-F86B8D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8960-F5EF-4503-1C50-7D52542F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F7D9-2ACD-8C2E-EA4C-839CCF7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4F7037-B956-0AB5-BE6E-677CC4DC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93"/>
            <a:ext cx="10515600" cy="3872457"/>
          </a:xfrm>
        </p:spPr>
        <p:txBody>
          <a:bodyPr/>
          <a:lstStyle/>
          <a:p>
            <a:r>
              <a:rPr lang="en-US" altLang="zh-CN" dirty="0"/>
              <a:t>H0: There is no difference in the price between 2018 listings and 2021 listings of entire home group</a:t>
            </a:r>
          </a:p>
          <a:p>
            <a:r>
              <a:rPr lang="en-US" altLang="zh-CN" dirty="0"/>
              <a:t>H1: There is a difference in the price between 2018 listings and 2021 listings of entire home group</a:t>
            </a:r>
          </a:p>
          <a:p>
            <a:r>
              <a:rPr lang="en-US" altLang="zh-CN" sz="1800" dirty="0"/>
              <a:t>Confidence level: 95%</a:t>
            </a:r>
          </a:p>
          <a:p>
            <a:r>
              <a:rPr lang="en-US" altLang="zh-CN" sz="1800" dirty="0"/>
              <a:t>Sample size: 100</a:t>
            </a:r>
          </a:p>
          <a:p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B24046-52FD-723A-6507-D582EBA4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340" y="3992183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6C786-D6CD-DD11-39F4-58E8B5FF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70848"/>
            <a:ext cx="6492996" cy="7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FF0B-759A-6478-D465-60895EE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1531204"/>
          </a:xfrm>
        </p:spPr>
        <p:txBody>
          <a:bodyPr>
            <a:normAutofit/>
          </a:bodyPr>
          <a:lstStyle/>
          <a:p>
            <a:r>
              <a:rPr lang="en-US" altLang="zh-CN" dirty="0"/>
              <a:t>4. Is there any difference in the price between </a:t>
            </a:r>
            <a:br>
              <a:rPr lang="en-US" altLang="zh-CN" dirty="0"/>
            </a:br>
            <a:r>
              <a:rPr lang="en-US" altLang="zh-CN" sz="2400" dirty="0"/>
              <a:t>“Period from Dec17 to Dec18” and “Period from Dec20 to Dec21”</a:t>
            </a:r>
            <a:br>
              <a:rPr lang="en-US" altLang="zh-CN" sz="2400" dirty="0"/>
            </a:br>
            <a:r>
              <a:rPr lang="en-US" altLang="zh-CN" sz="2400" u="sng" dirty="0">
                <a:highlight>
                  <a:srgbClr val="FFFF00"/>
                </a:highlight>
              </a:rPr>
              <a:t>For Non-entire home type group?</a:t>
            </a:r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D6BF-467F-5B29-D830-F86B8D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8960-F5EF-4503-1C50-7D52542F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F7D9-2ACD-8C2E-EA4C-839CCF7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C4F7037-B956-0AB5-BE6E-677CC4DC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93"/>
            <a:ext cx="10515600" cy="3872457"/>
          </a:xfrm>
        </p:spPr>
        <p:txBody>
          <a:bodyPr/>
          <a:lstStyle/>
          <a:p>
            <a:r>
              <a:rPr lang="en-US" altLang="zh-CN" dirty="0"/>
              <a:t>H0: There is no difference in the price between 2018 listings and 2021 listings of Non-entire home group</a:t>
            </a:r>
          </a:p>
          <a:p>
            <a:r>
              <a:rPr lang="en-US" altLang="zh-CN" dirty="0"/>
              <a:t>H1: There is a difference in the price between 2018 listings and 2021 listings of Non-entire home group</a:t>
            </a:r>
          </a:p>
          <a:p>
            <a:r>
              <a:rPr lang="en-US" altLang="zh-CN" sz="1800" dirty="0"/>
              <a:t>Confidence level: 95%</a:t>
            </a:r>
          </a:p>
          <a:p>
            <a:r>
              <a:rPr lang="en-US" altLang="zh-CN" sz="1800" dirty="0"/>
              <a:t>Sample size: 100</a:t>
            </a:r>
          </a:p>
          <a:p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D11537A-2D62-5B8E-1EBD-A6616721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3860800"/>
            <a:ext cx="36385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0B8A2-3695-A318-FCD9-287C47CE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17" y="5233075"/>
            <a:ext cx="7259543" cy="7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FF0B-759A-6478-D465-60895EE7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1531204"/>
          </a:xfrm>
        </p:spPr>
        <p:txBody>
          <a:bodyPr>
            <a:normAutofit/>
          </a:bodyPr>
          <a:lstStyle/>
          <a:p>
            <a:r>
              <a:rPr lang="en-US" altLang="zh-CN" dirty="0"/>
              <a:t>5. Is there any difference in the price between </a:t>
            </a:r>
            <a:br>
              <a:rPr lang="en-US" altLang="zh-CN" dirty="0"/>
            </a:br>
            <a:r>
              <a:rPr lang="en-US" altLang="zh-CN" sz="2400" dirty="0"/>
              <a:t>“Period from Dec17 to Dec18” and “Period from Dec20 to Dec21”</a:t>
            </a:r>
            <a:br>
              <a:rPr lang="en-US" altLang="zh-CN" sz="2400" dirty="0"/>
            </a:br>
            <a:r>
              <a:rPr lang="en-US" altLang="zh-CN" sz="2400" u="sng" dirty="0">
                <a:highlight>
                  <a:srgbClr val="FFFF00"/>
                </a:highlight>
              </a:rPr>
              <a:t>For each region group?</a:t>
            </a:r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BD6BF-467F-5B29-D830-F86B8D86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8960-F5EF-4503-1C50-7D52542F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8F7D9-2ACD-8C2E-EA4C-839CCF7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8A1C426-4C39-0D40-2666-359B9F394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04485"/>
              </p:ext>
            </p:extLst>
          </p:nvPr>
        </p:nvGraphicFramePr>
        <p:xfrm>
          <a:off x="7002380" y="1919852"/>
          <a:ext cx="397042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954">
                  <a:extLst>
                    <a:ext uri="{9D8B030D-6E8A-4147-A177-3AD203B41FA5}">
                      <a16:colId xmlns:a16="http://schemas.microsoft.com/office/drawing/2014/main" val="3831650936"/>
                    </a:ext>
                  </a:extLst>
                </a:gridCol>
                <a:gridCol w="1333466">
                  <a:extLst>
                    <a:ext uri="{9D8B030D-6E8A-4147-A177-3AD203B41FA5}">
                      <a16:colId xmlns:a16="http://schemas.microsoft.com/office/drawing/2014/main" val="2382542395"/>
                    </a:ext>
                  </a:extLst>
                </a:gridCol>
              </a:tblGrid>
              <a:tr h="349152">
                <a:tc>
                  <a:txBody>
                    <a:bodyPr/>
                    <a:lstStyle/>
                    <a:p>
                      <a:r>
                        <a:rPr lang="en-US" altLang="zh-CN" dirty="0"/>
                        <a:t>Region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Result</a:t>
                      </a:r>
                      <a:endParaRPr lang="zh-CN" altLang="en-US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44114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S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ydney_cbd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2"/>
                        <a:ea typeface="var(--jp-code-font-famil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</a:t>
                      </a:r>
                      <a:endParaRPr kumimoji="0" lang="en-US" altLang="zh-CN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2"/>
                        <a:ea typeface="var(--jp-code-font-famil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46579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Northern Beaches</a:t>
                      </a:r>
                      <a:endParaRPr lang="zh-CN" alt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97112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North Shore </a:t>
                      </a:r>
                      <a:endParaRPr lang="zh-CN" alt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H1</a:t>
                      </a:r>
                      <a:endParaRPr kumimoji="0" lang="en-US" altLang="zh-CN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FF"/>
                        </a:highlight>
                        <a:latin typeface="Arial Unicode MS" panose="020B0604020202020204" pitchFamily="34" charset="-122"/>
                        <a:ea typeface="var(--jp-code-font-famil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86402"/>
                  </a:ext>
                </a:extLst>
              </a:tr>
              <a:tr h="341131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Eastern Suburbs </a:t>
                      </a:r>
                      <a:endParaRPr lang="zh-CN" alt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H1 </a:t>
                      </a:r>
                      <a:endParaRPr lang="zh-CN" alt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863952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Inner West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kumimoji="0" lang="en-US" altLang="zh-CN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pitchFamily="34" charset="-122"/>
                        <a:ea typeface="var(--jp-code-font-famil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48460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Upper North Shore </a:t>
                      </a:r>
                      <a:endParaRPr lang="zh-CN" alt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H1</a:t>
                      </a:r>
                      <a:endParaRPr kumimoji="0" lang="en-US" altLang="zh-CN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FF"/>
                        </a:highlight>
                        <a:latin typeface="Arial Unicode MS" panose="020B0604020202020204" pitchFamily="34" charset="-122"/>
                        <a:ea typeface="var(--jp-code-font-famil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76975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Northern Suburbs </a:t>
                      </a:r>
                      <a:endParaRPr lang="zh-CN" altLang="en-US" sz="1600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Arial Unicode MS" panose="020B0604020202020204" pitchFamily="34" charset="-122"/>
                          <a:ea typeface="var(--jp-code-font-family)"/>
                        </a:rPr>
                        <a:t>H1 </a:t>
                      </a:r>
                      <a:endParaRPr lang="zh-CN" altLang="en-US" dirty="0">
                        <a:highlight>
                          <a:srgbClr val="00FFFF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60349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Southern Suburbs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071660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Western Suburbs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89450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Lower North Shore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970589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Northern West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085483"/>
                  </a:ext>
                </a:extLst>
              </a:tr>
              <a:tr h="349152">
                <a:tc>
                  <a:txBody>
                    <a:bodyPr/>
                    <a:lstStyle/>
                    <a:p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Northern West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zh-CN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anose="020B0604020202020204" pitchFamily="34" charset="-122"/>
                          <a:ea typeface="var(--jp-code-font-family)"/>
                        </a:rPr>
                        <a:t>H0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55572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C977068-B930-7652-0E16-5A715C165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88" y="2120880"/>
            <a:ext cx="4700751" cy="455385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BA3E9-8047-69BF-65D7-FB1019A1F16B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989095" y="3276493"/>
            <a:ext cx="531395" cy="605696"/>
          </a:xfrm>
          <a:prstGeom prst="straightConnector1">
            <a:avLst/>
          </a:prstGeom>
          <a:ln>
            <a:solidFill>
              <a:srgbClr val="4D7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0DB9B4-CD96-6E9A-FC59-1DAFF5C9A4E6}"/>
              </a:ext>
            </a:extLst>
          </p:cNvPr>
          <p:cNvSpPr txBox="1"/>
          <p:nvPr/>
        </p:nvSpPr>
        <p:spPr>
          <a:xfrm>
            <a:off x="5520490" y="2953327"/>
            <a:ext cx="1138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 changed</a:t>
            </a:r>
            <a:endParaRPr lang="zh-CN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B3152C-20B0-B3A7-E59A-62D729515F15}"/>
              </a:ext>
            </a:extLst>
          </p:cNvPr>
          <p:cNvCxnSpPr>
            <a:cxnSpLocks/>
          </p:cNvCxnSpPr>
          <p:nvPr/>
        </p:nvCxnSpPr>
        <p:spPr>
          <a:xfrm>
            <a:off x="729916" y="4114800"/>
            <a:ext cx="2590800" cy="103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6AB5E6-F468-341A-DCB6-9E90D47B05AB}"/>
              </a:ext>
            </a:extLst>
          </p:cNvPr>
          <p:cNvSpPr txBox="1"/>
          <p:nvPr/>
        </p:nvSpPr>
        <p:spPr>
          <a:xfrm>
            <a:off x="104273" y="3553326"/>
            <a:ext cx="1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 unchanged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56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A8752-7341-5EBA-83EB-CAEA656B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number of listing ID in 2021 is significantly lower than the listing ID in 2018.</a:t>
            </a:r>
          </a:p>
          <a:p>
            <a:r>
              <a:rPr lang="en-US" altLang="zh-CN" dirty="0"/>
              <a:t>The listing price of 2021 is similar with listing price of 2018 </a:t>
            </a:r>
          </a:p>
          <a:p>
            <a:r>
              <a:rPr lang="en-US" altLang="zh-CN" dirty="0"/>
              <a:t>The listing price of Northern and Eastern suburbs are changed`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3A5DFB02-0B57-AA19-DAF1-BFD087620BEB}"/>
              </a:ext>
            </a:extLst>
          </p:cNvPr>
          <p:cNvSpPr txBox="1">
            <a:spLocks/>
          </p:cNvSpPr>
          <p:nvPr/>
        </p:nvSpPr>
        <p:spPr>
          <a:xfrm>
            <a:off x="930442" y="618874"/>
            <a:ext cx="7367337" cy="70319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3600" dirty="0">
                <a:solidFill>
                  <a:schemeClr val="bg1"/>
                </a:solidFill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1940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ridge over a body of water&#10;&#10;Description automatically generated with medium confidence">
            <a:extLst>
              <a:ext uri="{FF2B5EF4-FFF2-40B4-BE49-F238E27FC236}">
                <a16:creationId xmlns:a16="http://schemas.microsoft.com/office/drawing/2014/main" id="{220A6A36-39DA-FADB-3CC0-CCEA84B10F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noFill/>
        </p:spPr>
      </p:pic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2238" y="4940489"/>
            <a:ext cx="1833713" cy="273189"/>
          </a:xfrm>
        </p:spPr>
        <p:txBody>
          <a:bodyPr>
            <a:noAutofit/>
          </a:bodyPr>
          <a:lstStyle/>
          <a:p>
            <a:r>
              <a:rPr lang="en-US" sz="1800" b="1" dirty="0"/>
              <a:t>Clivia Kong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DF305E83-2394-8801-B8AE-98A9D0F7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/>
              <a:t>10/07/2022</a:t>
            </a:r>
            <a:endParaRPr lang="en-US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B5A9E578-3F7F-19F5-73C4-9EB16467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34CA66C-1783-C87D-A253-116FF69B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48E96-5798-63E1-C6F9-2C6E5C5DF342}"/>
              </a:ext>
            </a:extLst>
          </p:cNvPr>
          <p:cNvSpPr/>
          <p:nvPr/>
        </p:nvSpPr>
        <p:spPr>
          <a:xfrm>
            <a:off x="617621" y="497305"/>
            <a:ext cx="11085095" cy="5859045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48CB8-490B-7CB6-8224-0CFF9CBD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14" y="497305"/>
            <a:ext cx="1225402" cy="475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BFCDDC-C45E-A392-01C7-A5D937BDB75C}"/>
              </a:ext>
            </a:extLst>
          </p:cNvPr>
          <p:cNvSpPr txBox="1"/>
          <p:nvPr/>
        </p:nvSpPr>
        <p:spPr>
          <a:xfrm>
            <a:off x="838200" y="497304"/>
            <a:ext cx="6490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j-lt"/>
                <a:ea typeface="+mj-ea"/>
                <a:cs typeface="+mj-cs"/>
              </a:rPr>
              <a:t>Next</a:t>
            </a:r>
            <a:r>
              <a:rPr lang="en-US" altLang="zh-CN" sz="4000" dirty="0"/>
              <a:t> </a:t>
            </a:r>
            <a:r>
              <a:rPr lang="en-US" altLang="zh-CN" sz="3600" dirty="0">
                <a:latin typeface="+mj-lt"/>
                <a:ea typeface="+mj-ea"/>
                <a:cs typeface="+mj-cs"/>
              </a:rPr>
              <a:t>Steps</a:t>
            </a:r>
            <a:r>
              <a:rPr lang="en-US" altLang="zh-CN" sz="4000" dirty="0"/>
              <a:t>:</a:t>
            </a:r>
            <a:endParaRPr lang="zh-CN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0B59A-DD5E-0ACF-EDA9-A9AF1DE326C8}"/>
              </a:ext>
            </a:extLst>
          </p:cNvPr>
          <p:cNvSpPr txBox="1"/>
          <p:nvPr/>
        </p:nvSpPr>
        <p:spPr>
          <a:xfrm>
            <a:off x="968991" y="1433015"/>
            <a:ext cx="9758149" cy="333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Further analysis the regions that have the difference by suburbs through hypothesis testing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Identify the price change direction of the regions/suburbs which have price changed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Analysis the reason causes the price change in these regions/suburbs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Compare each month of transactional price between two periods to see whether price changed in specific month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 Analysis the correlation of price with other features to find out what drives the price change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53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Timeline of Airbnb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81000" y="2047818"/>
            <a:ext cx="1828800" cy="601811"/>
          </a:xfrm>
        </p:spPr>
        <p:txBody>
          <a:bodyPr tIns="164592" anchor="t" anchorCtr="0">
            <a:normAutofit/>
          </a:bodyPr>
          <a:lstStyle/>
          <a:p>
            <a:r>
              <a:rPr lang="en-ZA" dirty="0"/>
              <a:t>Idea Creation for short-term living 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2382156" y="2026731"/>
            <a:ext cx="2425308" cy="62517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Received total funding </a:t>
            </a:r>
          </a:p>
          <a:p>
            <a:r>
              <a:rPr lang="en-ZA" sz="1200" dirty="0"/>
              <a:t>around $8 million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2007 </a:t>
            </a:r>
            <a:endParaRPr lang="en-US" dirty="0"/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937509" y="5096620"/>
            <a:ext cx="1819339" cy="55355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Website launches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7170054" y="2055269"/>
            <a:ext cx="2086036" cy="59436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2018 Datasets</a:t>
            </a:r>
          </a:p>
          <a:p>
            <a:endParaRPr lang="en-ZA" sz="1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5123762" y="2055269"/>
            <a:ext cx="1828800" cy="5979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10 million booking reached in June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/>
              <a:t>Mini Project 1       by Clivia Kong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34" y="449462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851909" y="4502259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49672" y="2680441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08042" y="2649629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9333214" y="4545473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5C286A8-39A4-E71A-BECF-5CEAFF6B85E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504867" y="4100335"/>
            <a:ext cx="731520" cy="457200"/>
          </a:xfrm>
        </p:spPr>
        <p:txBody>
          <a:bodyPr/>
          <a:lstStyle/>
          <a:p>
            <a:r>
              <a:rPr lang="en-US" altLang="zh-CN" dirty="0"/>
              <a:t>2008</a:t>
            </a:r>
            <a:endParaRPr lang="zh-CN" altLang="en-US" dirty="0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E18BC1E2-628E-3304-EEFB-B07E78265746}"/>
              </a:ext>
            </a:extLst>
          </p:cNvPr>
          <p:cNvSpPr txBox="1">
            <a:spLocks/>
          </p:cNvSpPr>
          <p:nvPr/>
        </p:nvSpPr>
        <p:spPr>
          <a:xfrm>
            <a:off x="2876235" y="3283984"/>
            <a:ext cx="1300621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2009-2010</a:t>
            </a:r>
            <a:endParaRPr lang="en-US" dirty="0"/>
          </a:p>
        </p:txBody>
      </p:sp>
      <p:sp>
        <p:nvSpPr>
          <p:cNvPr id="95" name="Text Placeholder 44">
            <a:extLst>
              <a:ext uri="{FF2B5EF4-FFF2-40B4-BE49-F238E27FC236}">
                <a16:creationId xmlns:a16="http://schemas.microsoft.com/office/drawing/2014/main" id="{EF774900-DC53-E2B6-71F5-4427AB7E9678}"/>
              </a:ext>
            </a:extLst>
          </p:cNvPr>
          <p:cNvSpPr txBox="1">
            <a:spLocks/>
          </p:cNvSpPr>
          <p:nvPr/>
        </p:nvSpPr>
        <p:spPr>
          <a:xfrm>
            <a:off x="3672840" y="4094822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2011</a:t>
            </a:r>
            <a:endParaRPr lang="zh-CN" altLang="en-US" dirty="0"/>
          </a:p>
        </p:txBody>
      </p:sp>
      <p:sp>
        <p:nvSpPr>
          <p:cNvPr id="96" name="Text Placeholder 44">
            <a:extLst>
              <a:ext uri="{FF2B5EF4-FFF2-40B4-BE49-F238E27FC236}">
                <a16:creationId xmlns:a16="http://schemas.microsoft.com/office/drawing/2014/main" id="{CD591B56-4A88-EB68-B394-755F78B7BBF9}"/>
              </a:ext>
            </a:extLst>
          </p:cNvPr>
          <p:cNvSpPr txBox="1">
            <a:spLocks/>
          </p:cNvSpPr>
          <p:nvPr/>
        </p:nvSpPr>
        <p:spPr>
          <a:xfrm>
            <a:off x="5672402" y="3357982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2012</a:t>
            </a:r>
            <a:endParaRPr lang="zh-CN" altLang="en-US" dirty="0"/>
          </a:p>
        </p:txBody>
      </p: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1019AC7B-BC7B-8480-BE70-C2B5A4F22B54}"/>
              </a:ext>
            </a:extLst>
          </p:cNvPr>
          <p:cNvSpPr txBox="1">
            <a:spLocks/>
          </p:cNvSpPr>
          <p:nvPr/>
        </p:nvSpPr>
        <p:spPr>
          <a:xfrm>
            <a:off x="5771508" y="5111216"/>
            <a:ext cx="1957021" cy="56109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focus on Australia market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8E00131-A6DC-6167-5FCD-1A296E9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38162" y="268962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 Placeholder 44">
            <a:extLst>
              <a:ext uri="{FF2B5EF4-FFF2-40B4-BE49-F238E27FC236}">
                <a16:creationId xmlns:a16="http://schemas.microsoft.com/office/drawing/2014/main" id="{C6C4D3D5-E9C7-7CAD-8B7A-2CA5EA1F7E62}"/>
              </a:ext>
            </a:extLst>
          </p:cNvPr>
          <p:cNvSpPr txBox="1">
            <a:spLocks/>
          </p:cNvSpPr>
          <p:nvPr/>
        </p:nvSpPr>
        <p:spPr>
          <a:xfrm>
            <a:off x="6221042" y="4088273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2012 </a:t>
            </a:r>
            <a:endParaRPr lang="zh-CN" altLang="en-US" dirty="0"/>
          </a:p>
        </p:txBody>
      </p:sp>
      <p:sp>
        <p:nvSpPr>
          <p:cNvPr id="110" name="Text Placeholder 44">
            <a:extLst>
              <a:ext uri="{FF2B5EF4-FFF2-40B4-BE49-F238E27FC236}">
                <a16:creationId xmlns:a16="http://schemas.microsoft.com/office/drawing/2014/main" id="{22A3A616-9DD1-1754-689C-87AAD8B27001}"/>
              </a:ext>
            </a:extLst>
          </p:cNvPr>
          <p:cNvSpPr txBox="1">
            <a:spLocks/>
          </p:cNvSpPr>
          <p:nvPr/>
        </p:nvSpPr>
        <p:spPr>
          <a:xfrm>
            <a:off x="7504413" y="3246026"/>
            <a:ext cx="141731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Dec17– Dec 18</a:t>
            </a:r>
            <a:endParaRPr lang="zh-CN" altLang="en-US" dirty="0"/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844E9EE-21DF-24B0-AA1D-7805058930D9}"/>
              </a:ext>
            </a:extLst>
          </p:cNvPr>
          <p:cNvSpPr txBox="1">
            <a:spLocks/>
          </p:cNvSpPr>
          <p:nvPr/>
        </p:nvSpPr>
        <p:spPr>
          <a:xfrm>
            <a:off x="3138857" y="5104082"/>
            <a:ext cx="1883518" cy="56109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Calibri Light"/>
              </a:rPr>
              <a:t>Reach 1 million bookings</a:t>
            </a:r>
          </a:p>
        </p:txBody>
      </p:sp>
      <p:sp>
        <p:nvSpPr>
          <p:cNvPr id="35" name="Text Placeholder 44">
            <a:extLst>
              <a:ext uri="{FF2B5EF4-FFF2-40B4-BE49-F238E27FC236}">
                <a16:creationId xmlns:a16="http://schemas.microsoft.com/office/drawing/2014/main" id="{D32BC81F-AA5C-C9C4-57CE-AE031E27F8BB}"/>
              </a:ext>
            </a:extLst>
          </p:cNvPr>
          <p:cNvSpPr txBox="1">
            <a:spLocks/>
          </p:cNvSpPr>
          <p:nvPr/>
        </p:nvSpPr>
        <p:spPr>
          <a:xfrm>
            <a:off x="9936481" y="3225079"/>
            <a:ext cx="141731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Dec20– Dec 21</a:t>
            </a:r>
            <a:endParaRPr lang="zh-CN" altLang="en-US" dirty="0"/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6BC67D23-5F59-50D3-6C08-C77CA421B07B}"/>
              </a:ext>
            </a:extLst>
          </p:cNvPr>
          <p:cNvSpPr txBox="1">
            <a:spLocks/>
          </p:cNvSpPr>
          <p:nvPr/>
        </p:nvSpPr>
        <p:spPr>
          <a:xfrm>
            <a:off x="9550226" y="2047818"/>
            <a:ext cx="2086036" cy="59436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2021 Datasets</a:t>
            </a:r>
          </a:p>
          <a:p>
            <a:endParaRPr lang="en-ZA" sz="12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41" name="Text Placeholder 31">
            <a:extLst>
              <a:ext uri="{FF2B5EF4-FFF2-40B4-BE49-F238E27FC236}">
                <a16:creationId xmlns:a16="http://schemas.microsoft.com/office/drawing/2014/main" id="{F39D8A6E-B26E-AE03-A05D-AFC00180A1B0}"/>
              </a:ext>
            </a:extLst>
          </p:cNvPr>
          <p:cNvSpPr txBox="1">
            <a:spLocks/>
          </p:cNvSpPr>
          <p:nvPr/>
        </p:nvSpPr>
        <p:spPr>
          <a:xfrm>
            <a:off x="8302455" y="5135287"/>
            <a:ext cx="2165377" cy="51405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Covid-19 Pandemic</a:t>
            </a:r>
          </a:p>
          <a:p>
            <a:endParaRPr lang="en-ZA" sz="1200" dirty="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92E99F-F3CF-5EAE-E1CF-AC80B8982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38600" y="4502259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4">
            <a:extLst>
              <a:ext uri="{FF2B5EF4-FFF2-40B4-BE49-F238E27FC236}">
                <a16:creationId xmlns:a16="http://schemas.microsoft.com/office/drawing/2014/main" id="{5E2ECC09-2CA7-5942-779F-6C72B7D2E44D}"/>
              </a:ext>
            </a:extLst>
          </p:cNvPr>
          <p:cNvSpPr txBox="1">
            <a:spLocks/>
          </p:cNvSpPr>
          <p:nvPr/>
        </p:nvSpPr>
        <p:spPr>
          <a:xfrm>
            <a:off x="8979714" y="4088273"/>
            <a:ext cx="73152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2020 </a:t>
            </a:r>
            <a:endParaRPr lang="zh-CN" alt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F78A1A-22CB-8976-25B6-5B55D4176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153400" y="268044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85F612-16EB-EFF9-5BCC-D2C217C64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593244" y="2680441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Business Question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A8752-7341-5EBA-83EB-CAEA656B2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463" y="2422358"/>
            <a:ext cx="11153274" cy="20293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Is there any difference in the price between </a:t>
            </a:r>
            <a:br>
              <a:rPr lang="en-US" altLang="zh-CN" dirty="0"/>
            </a:br>
            <a:r>
              <a:rPr lang="en-US" altLang="zh-CN" sz="2800" dirty="0"/>
              <a:t>“Period from Dec17 to Dec18” and “Period from Dec20 to Dec21(Covid-19 pandemic)”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58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Pipeline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6792A3-9DA3-47C2-5A0B-31B612806339}"/>
              </a:ext>
            </a:extLst>
          </p:cNvPr>
          <p:cNvCxnSpPr/>
          <p:nvPr/>
        </p:nvCxnSpPr>
        <p:spPr>
          <a:xfrm flipH="1">
            <a:off x="5350042" y="3665621"/>
            <a:ext cx="1888958" cy="1243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DCBB52-D201-23BD-FD3B-C06124B98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183604"/>
              </p:ext>
            </p:extLst>
          </p:nvPr>
        </p:nvGraphicFramePr>
        <p:xfrm>
          <a:off x="838200" y="15367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15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2018 Data Set and 2021 Data Set of Sydney Airbnb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4AA087-EEA6-3364-EEFA-3661EA4A4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169320"/>
            <a:ext cx="7065442" cy="187041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u="sng" dirty="0"/>
              <a:t>Id</a:t>
            </a:r>
            <a:r>
              <a:rPr lang="en-US" altLang="zh-CN" sz="2400" dirty="0"/>
              <a:t> : Airbnb product ID (unique)</a:t>
            </a:r>
          </a:p>
          <a:p>
            <a:r>
              <a:rPr lang="en-AU" altLang="zh-CN" sz="2400" b="1" u="sng" dirty="0"/>
              <a:t>Neighbourhood</a:t>
            </a:r>
            <a:r>
              <a:rPr lang="en-US" altLang="zh-CN" sz="2400" u="sng" dirty="0"/>
              <a:t> </a:t>
            </a:r>
            <a:r>
              <a:rPr lang="en-US" altLang="zh-CN" sz="2400" dirty="0"/>
              <a:t>: suburb </a:t>
            </a:r>
          </a:p>
          <a:p>
            <a:r>
              <a:rPr lang="en-US" altLang="zh-CN" sz="2400" b="1" u="sng" dirty="0"/>
              <a:t>Room type</a:t>
            </a:r>
            <a:r>
              <a:rPr lang="en-US" altLang="zh-CN" sz="2400" dirty="0"/>
              <a:t>: Entire home/apt, Private Room, Shared room, Hotel room</a:t>
            </a:r>
          </a:p>
          <a:p>
            <a:r>
              <a:rPr lang="en-US" altLang="zh-CN" sz="2400" b="1" u="sng" dirty="0"/>
              <a:t>Price</a:t>
            </a:r>
            <a:r>
              <a:rPr lang="en-US" altLang="zh-CN" sz="2400" dirty="0"/>
              <a:t>: Daily price of listing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090CB86A-1F6C-6D4F-7E08-4FAA9D5A4499}"/>
              </a:ext>
            </a:extLst>
          </p:cNvPr>
          <p:cNvSpPr txBox="1">
            <a:spLocks/>
          </p:cNvSpPr>
          <p:nvPr/>
        </p:nvSpPr>
        <p:spPr>
          <a:xfrm>
            <a:off x="836612" y="1657588"/>
            <a:ext cx="4826251" cy="443818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ZA" sz="2000" b="1" dirty="0">
                <a:solidFill>
                  <a:schemeClr val="bg1"/>
                </a:solidFill>
                <a:cs typeface="Calibri Light"/>
              </a:rPr>
              <a:t>Key Features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6931FBD-B5B9-7978-347D-9FD666813F63}"/>
              </a:ext>
            </a:extLst>
          </p:cNvPr>
          <p:cNvSpPr txBox="1">
            <a:spLocks/>
          </p:cNvSpPr>
          <p:nvPr/>
        </p:nvSpPr>
        <p:spPr>
          <a:xfrm>
            <a:off x="836612" y="4885046"/>
            <a:ext cx="6120570" cy="1471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07D036-421D-1C0B-489D-103EA3D6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4261978"/>
            <a:ext cx="7065441" cy="1564267"/>
          </a:xfrm>
          <a:prstGeom prst="rect">
            <a:avLst/>
          </a:prstGeom>
        </p:spPr>
      </p:pic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BDD6EDCD-C42F-F1DD-0AE0-C26C9D94084B}"/>
              </a:ext>
            </a:extLst>
          </p:cNvPr>
          <p:cNvSpPr txBox="1">
            <a:spLocks/>
          </p:cNvSpPr>
          <p:nvPr/>
        </p:nvSpPr>
        <p:spPr>
          <a:xfrm>
            <a:off x="8146449" y="1609169"/>
            <a:ext cx="3631569" cy="560151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cs typeface="Calibri Light"/>
              </a:rPr>
              <a:t>Region classification table</a:t>
            </a:r>
          </a:p>
          <a:p>
            <a:endParaRPr lang="en-US" sz="2000" dirty="0">
              <a:cs typeface="Calibri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7E5A0-A2FB-8C51-093D-37602693DAFF}"/>
              </a:ext>
            </a:extLst>
          </p:cNvPr>
          <p:cNvSpPr txBox="1"/>
          <p:nvPr/>
        </p:nvSpPr>
        <p:spPr>
          <a:xfrm>
            <a:off x="8109819" y="2428311"/>
            <a:ext cx="349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/>
              <a:t>Name</a:t>
            </a:r>
            <a:r>
              <a:rPr lang="en-US" altLang="zh-CN" dirty="0"/>
              <a:t>: suburb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u="sng" dirty="0"/>
              <a:t>Region</a:t>
            </a:r>
            <a:r>
              <a:rPr lang="en-US" altLang="zh-CN" dirty="0"/>
              <a:t>: region classification of suburbs</a:t>
            </a:r>
            <a:endParaRPr lang="zh-CN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77D043-A0E6-3CCC-FAAA-93E7701B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65" y="3787800"/>
            <a:ext cx="3037764" cy="21323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FE31A3-5F32-C258-E801-D7C113F1FEF0}"/>
              </a:ext>
            </a:extLst>
          </p:cNvPr>
          <p:cNvSpPr txBox="1"/>
          <p:nvPr/>
        </p:nvSpPr>
        <p:spPr>
          <a:xfrm>
            <a:off x="692412" y="5882829"/>
            <a:ext cx="7065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2018 Dataset:</a:t>
            </a:r>
            <a:r>
              <a:rPr lang="en-AU" altLang="zh-CN" sz="800" b="0" i="0" u="none" strike="noStrike" dirty="0">
                <a:effectLst/>
                <a:latin typeface="-apple-system"/>
                <a:hlinkClick r:id="rId4"/>
              </a:rPr>
              <a:t>https://www.kaggle.com/datasets/tylerx/sydney-airbnb-open-data</a:t>
            </a:r>
            <a:endParaRPr lang="en-US" altLang="zh-CN" sz="800" dirty="0"/>
          </a:p>
          <a:p>
            <a:r>
              <a:rPr lang="en-US" altLang="zh-CN" sz="800" dirty="0"/>
              <a:t>2021 Dataset: </a:t>
            </a:r>
            <a:r>
              <a:rPr lang="en-US" altLang="zh-CN" sz="800" dirty="0">
                <a:hlinkClick r:id="rId5"/>
              </a:rPr>
              <a:t>http://insideairbnb.com/get-the-data/</a:t>
            </a:r>
            <a:endParaRPr lang="en-US" altLang="zh-CN" sz="800" dirty="0"/>
          </a:p>
          <a:p>
            <a:r>
              <a:rPr lang="en-US" altLang="zh-CN" sz="800" dirty="0"/>
              <a:t>Region classification table: </a:t>
            </a:r>
            <a:r>
              <a:rPr lang="en-US" altLang="zh-CN" sz="800" dirty="0">
                <a:hlinkClick r:id="rId6"/>
              </a:rPr>
              <a:t>https://sydneysuburbreviews.com/suburb-rankings/</a:t>
            </a:r>
            <a:endParaRPr lang="en-US" altLang="zh-CN" sz="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2018 &amp; 2021 Airbnb Data - Neighborhood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AAA700-527F-17A5-27D1-614C6BA689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37" y="1276827"/>
            <a:ext cx="8718841" cy="507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F0261-FD9B-E731-2137-5F23DA5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73" y="4498173"/>
            <a:ext cx="2667372" cy="809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DEF41A-2BF2-3D3B-7B1C-BA85D360764F}"/>
              </a:ext>
            </a:extLst>
          </p:cNvPr>
          <p:cNvSpPr txBox="1"/>
          <p:nvPr/>
        </p:nvSpPr>
        <p:spPr>
          <a:xfrm>
            <a:off x="9386073" y="4090735"/>
            <a:ext cx="2251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3">
                    <a:lumMod val="50000"/>
                  </a:schemeClr>
                </a:solidFill>
              </a:rPr>
              <a:t>2021 Dataset: Dec 20 – Dec21</a:t>
            </a:r>
            <a:endParaRPr lang="zh-CN" alt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E3151-71E9-D0AE-3B7C-13288097E961}"/>
              </a:ext>
            </a:extLst>
          </p:cNvPr>
          <p:cNvSpPr txBox="1"/>
          <p:nvPr/>
        </p:nvSpPr>
        <p:spPr>
          <a:xfrm>
            <a:off x="9283798" y="1952389"/>
            <a:ext cx="2251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3">
                    <a:lumMod val="50000"/>
                  </a:schemeClr>
                </a:solidFill>
              </a:rPr>
              <a:t>2018 Dataset: Dec17- Dec18</a:t>
            </a:r>
          </a:p>
          <a:p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72B62-7E0B-9092-06F9-825C8DB3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967" y="2359827"/>
            <a:ext cx="274358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2328-B70C-65AF-BA34-796B4266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 &amp; 2021 Airbnb Data – Room Type of listing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85881-70D1-3377-E270-CF530EE4C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</a:rPr>
              <a:t>2018 Dataset: Dec17- Dec18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A8C6912-B182-1AAE-BDE0-764D9CA17F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6429" y="2613205"/>
            <a:ext cx="3022171" cy="215567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CF56B9-C09E-2301-C294-E7559CEE7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3">
                    <a:lumMod val="50000"/>
                  </a:schemeClr>
                </a:solidFill>
              </a:rPr>
              <a:t>2021 Dataset: Dec 20 – Dec21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8EB1DF7-6ED3-A43B-E0AF-3F6614E92E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4337" y="2693649"/>
            <a:ext cx="3504063" cy="249591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53653-5658-FBDD-32B4-51CA5D59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7210FA-08A5-1F56-1BFF-14F53976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A07AD-B000-2E9E-0787-E370F21F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0FD574-F72F-8E5F-A8E6-A088BC33B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199" y="4892720"/>
            <a:ext cx="1619476" cy="8287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21AF12-11D7-D0FC-9988-9CD6B8106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13" y="4768879"/>
            <a:ext cx="187668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EDFE-7BDD-F975-6D5D-C02E4C3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 &amp; 2021 Airbnb Data – Price (Entire home/apt)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A6AA-F9B5-982C-7F76-058A3A9B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</a:rPr>
              <a:t>2018 Dataset: Dec17- Dec18, price &lt; 1000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436F1-F406-7872-A656-BB8C50592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</a:rPr>
              <a:t>2021 Dataset: Dec 20 – Dec21, price &lt; 1000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E561F-78F2-44FE-9D4B-A8105146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92C22-3363-748D-A80F-8D467978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012AB-A225-8ACC-D288-6EB6DD0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33CCF6C-B213-E2F9-E2F9-E16DF13C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96340"/>
            <a:ext cx="5238961" cy="326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D346044-AED4-C118-5E4E-981C54D4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8296"/>
            <a:ext cx="5765419" cy="35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76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EDFE-7BDD-F975-6D5D-C02E4C3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 &amp; 2021 Airbnb Data – Price (Shared/Private)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A6AA-F9B5-982C-7F76-058A3A9B3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</a:rPr>
              <a:t>2018 Dataset: Dec17- Dec18, price &lt; 1000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436F1-F406-7872-A656-BB8C50592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sz="1600" b="1" dirty="0">
                <a:solidFill>
                  <a:schemeClr val="accent3">
                    <a:lumMod val="50000"/>
                  </a:schemeClr>
                </a:solidFill>
              </a:rPr>
              <a:t>2021 Dataset: Dec 20 – Dec21, price &lt; 1000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E561F-78F2-44FE-9D4B-A81051463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10/07/2022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92C22-3363-748D-A80F-8D467978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Mini Project 1       by Clivia Kong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012AB-A225-8ACC-D288-6EB6DD0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F64F676-80AA-9421-BCBF-4959DE43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2" y="2283072"/>
            <a:ext cx="3373437" cy="204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D6CC7-E6EF-E204-E967-C6F558D3538C}"/>
              </a:ext>
            </a:extLst>
          </p:cNvPr>
          <p:cNvSpPr txBox="1"/>
          <p:nvPr/>
        </p:nvSpPr>
        <p:spPr>
          <a:xfrm>
            <a:off x="177421" y="2696340"/>
            <a:ext cx="155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Shared room</a:t>
            </a:r>
            <a:endParaRPr lang="zh-CN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816E20-C0CE-95F9-5EA5-81C22871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6" y="2276174"/>
            <a:ext cx="3373437" cy="206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19671-9AEC-C159-B14E-72C5A42770B8}"/>
              </a:ext>
            </a:extLst>
          </p:cNvPr>
          <p:cNvSpPr txBox="1"/>
          <p:nvPr/>
        </p:nvSpPr>
        <p:spPr>
          <a:xfrm>
            <a:off x="177421" y="4844955"/>
            <a:ext cx="155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Private room</a:t>
            </a:r>
            <a:endParaRPr lang="zh-CN" alt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86F28E7-BA2D-32B4-44C3-9910C812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15" y="4297539"/>
            <a:ext cx="3304060" cy="205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B0FB70A-78A9-3BEF-8E96-5CDC861F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80" y="4269190"/>
            <a:ext cx="3395047" cy="21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5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{E761C7EB-E7D6-443D-8A9F-F5602BD0621A}tf10081922_win32</Template>
  <TotalTime>1027</TotalTime>
  <Words>1095</Words>
  <Application>Microsoft Office PowerPoint</Application>
  <PresentationFormat>Widescreen</PresentationFormat>
  <Paragraphs>169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 Unicode MS</vt:lpstr>
      <vt:lpstr>Arial</vt:lpstr>
      <vt:lpstr>Calibri</vt:lpstr>
      <vt:lpstr>Quire Sans Pro Light</vt:lpstr>
      <vt:lpstr>Tisa Offc Serif Pro</vt:lpstr>
      <vt:lpstr>Office Theme</vt:lpstr>
      <vt:lpstr>Comparing Airbnb listing price between 2018 and 2021</vt:lpstr>
      <vt:lpstr>Timeline of Airbnb</vt:lpstr>
      <vt:lpstr>Business Question</vt:lpstr>
      <vt:lpstr>Data Pipeline</vt:lpstr>
      <vt:lpstr>2018 Data Set and 2021 Data Set of Sydney Airbnb</vt:lpstr>
      <vt:lpstr>2018 &amp; 2021 Airbnb Data - Neighborhood</vt:lpstr>
      <vt:lpstr>2018 &amp; 2021 Airbnb Data – Room Type of listing</vt:lpstr>
      <vt:lpstr>2018 &amp; 2021 Airbnb Data – Price (Entire home/apt)</vt:lpstr>
      <vt:lpstr>2018 &amp; 2021 Airbnb Data – Price (Shared/Private)</vt:lpstr>
      <vt:lpstr>1. Is there any difference in the price between  “Period from Dec17 to Dec18” and “Period from Dec20 to Dec21”</vt:lpstr>
      <vt:lpstr>2. Is there any difference in the price between  “Period from Dec17 to  Dec18” and “Period from Dec20 to Dec21” For listings available in both periods?</vt:lpstr>
      <vt:lpstr>3. Is there any difference in the price between  “Period from Dec17 to Dec18” and “Period from Dec20 to Dec21” For Entire home type group?</vt:lpstr>
      <vt:lpstr>4. Is there any difference in the price between  “Period from Dec17 to Dec18” and “Period from Dec20 to Dec21” For Non-entire home type group?</vt:lpstr>
      <vt:lpstr>5. Is there any difference in the price between  “Period from Dec17 to Dec18” and “Period from Dec20 to Dec21” For each region group?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more reviews affect Airbnb listing price? Should Airbnb host encourage guests to leave more reviews?</dc:title>
  <dc:creator>Clivia Kong</dc:creator>
  <cp:lastModifiedBy>Clivia Kong</cp:lastModifiedBy>
  <cp:revision>36</cp:revision>
  <dcterms:created xsi:type="dcterms:W3CDTF">2022-07-10T08:19:17Z</dcterms:created>
  <dcterms:modified xsi:type="dcterms:W3CDTF">2022-07-16T01:26:50Z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